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A_C27563E3.xml" ContentType="application/vnd.ms-powerpoint.comments+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63" r:id="rId5"/>
    <p:sldId id="268" r:id="rId6"/>
    <p:sldId id="258" r:id="rId7"/>
    <p:sldId id="259" r:id="rId8"/>
    <p:sldId id="266" r:id="rId9"/>
    <p:sldId id="265" r:id="rId10"/>
    <p:sldId id="260" r:id="rId11"/>
    <p:sldId id="262" r:id="rId12"/>
  </p:sldIdLst>
  <p:sldSz cx="10693400" cy="7562850"/>
  <p:notesSz cx="10693400" cy="7562850"/>
  <p:embeddedFontLst>
    <p:embeddedFont>
      <p:font typeface="Segoe UI" panose="020B0502040204020203" pitchFamily="34" charset="0"/>
      <p:regular r:id="rId14"/>
      <p:bold r:id="rId15"/>
      <p:italic r:id="rId16"/>
      <p:boldItalic r:id="rId17"/>
    </p:embeddedFont>
    <p:embeddedFont>
      <p:font typeface="Segoe UI Semilight" panose="020B0402040204020203" pitchFamily="34" charset="0"/>
      <p:regular r:id="rId18"/>
      <p:italic r:id="rId19"/>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578EFD-ABC6-1795-D7AC-FFFCE9F22806}" name="Bethany Lynch" initials="BL" userId="S::bethany.lynch@hellios.com::bfa36a49-5bab-40a0-997e-5c4a51d599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835FA5"/>
    <a:srgbClr val="E5578C"/>
    <a:srgbClr val="E65F8E"/>
    <a:srgbClr val="EF6297"/>
    <a:srgbClr val="FFFFFF"/>
    <a:srgbClr val="000000"/>
    <a:srgbClr val="E4E4E3"/>
    <a:srgbClr val="5A377B"/>
    <a:srgbClr val="5B37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E33F4-F867-6B50-1F47-6A000FD0D0C8}" v="2" dt="2025-01-20T13:52:17.613"/>
    <p1510:client id="{E206D232-F9D3-6076-03CF-42AEE6F35C74}" v="426" dt="2025-01-20T14:42:12.670"/>
    <p1510:client id="{E8696398-258F-400E-3294-3612D5628D81}" v="49" dt="2025-01-20T16:12:05.17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theme" Target="theme/theme1.xml"/></Relationships>
</file>

<file path=ppt/comments/modernComment_10A_C27563E3.xml><?xml version="1.0" encoding="utf-8"?>
<p188:cmLst xmlns:a="http://schemas.openxmlformats.org/drawingml/2006/main" xmlns:r="http://schemas.openxmlformats.org/officeDocument/2006/relationships" xmlns:p188="http://schemas.microsoft.com/office/powerpoint/2018/8/main">
  <p188:cm id="{1FA64447-3FE4-4FB2-A693-4EC99E97C554}" authorId="{A2578EFD-ABC6-1795-D7AC-FFFCE9F22806}" created="2025-01-20T15:16:25.988">
    <pc:sldMkLst xmlns:pc="http://schemas.microsoft.com/office/powerpoint/2013/main/command">
      <pc:docMk/>
      <pc:sldMk cId="3262473187" sldId="266"/>
    </pc:sldMkLst>
    <p188:replyLst>
      <p188:reply id="{80187D66-8C50-4DB7-8E04-F22E7B3F94BA}" authorId="{A2578EFD-ABC6-1795-D7AC-FFFCE9F22806}" created="2025-01-20T16:12:05.174">
        <p188:txBody>
          <a:bodyPr/>
          <a:lstStyle/>
          <a:p>
            <a:r>
              <a:rPr lang="en-US"/>
              <a:t>https://hellios.sharepoint.com/:x:/r/Hellios%20Marketing/_layouts/15/Doc.aspx?sourcedoc=%7B259D2460-53E9-4D89-99D0-0C2F7D75EADB%7D&amp;file=FSQS%20Live%20Sponsorship%20List.xlsx&amp;action=default&amp;mobileredirect=true</a:t>
            </a:r>
          </a:p>
        </p188:txBody>
      </p188:reply>
    </p188:replyLst>
    <p188:txBody>
      <a:bodyPr/>
      <a:lstStyle/>
      <a:p>
        <a:r>
          <a:rPr lang="en-US"/>
          <a:t>Bronze sponsor: 
This is the reason that we are justifying the £5,000 increase for the bronze package: Structure of the event is completely different, they're one in 5 suppliers that will have a market stall. You have a presence that is above and beyond any of the other suppliers.
Based on feedback from last year, buyer stands this year. Less space for suppliers means it's more competitive/exclusive therefore higher price tag. Community has increased significantly and therefore the space that we do have is limited. 
Throughout the day, we are keeping plenty of breaks open for networking. The buyers are attending to network, you have much more of a chance to attract someone's attention with a stall vs. without.
Silver sponsor:
1 less conference ticket but 1 extra speakers dinner ticket. For the MTB branding, you'll be the only logo displayed on the collateral, both in real life and on the website (print and digital)(apart from Hellios' logo). Exclusive networking opportunity at the dinner the night before. 
Gold sponsor:
Quality time with people vs. quantity. 4 seats at dinner. Only logo on the collateral at the dinner (invites that will go to all the buyers whether they attend or not). We can work with them with  on seating arrangement e.g if there's specific buyers they want to speak to. 
Premium market stall = choose location on the floor plan. Repetition of their logo (dinner, panel slot and market stall).</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A6A44DB-5A79-1742-9E48-C297084AD3E6}" type="datetimeFigureOut">
              <a:rPr lang="en-US" smtClean="0"/>
              <a:t>1/21/2025</a:t>
            </a:fld>
            <a:endParaRPr lang="en-US"/>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24F81074-2768-D844-B598-B2C9FE6820AD}" type="slidenum">
              <a:rPr lang="en-US" smtClean="0"/>
              <a:t>‹#›</a:t>
            </a:fld>
            <a:endParaRPr lang="en-US"/>
          </a:p>
        </p:txBody>
      </p:sp>
    </p:spTree>
    <p:extLst>
      <p:ext uri="{BB962C8B-B14F-4D97-AF65-F5344CB8AC3E}">
        <p14:creationId xmlns:p14="http://schemas.microsoft.com/office/powerpoint/2010/main" val="1336598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F81074-2768-D844-B598-B2C9FE6820AD}" type="slidenum">
              <a:rPr lang="en-US" smtClean="0"/>
              <a:t>3</a:t>
            </a:fld>
            <a:endParaRPr lang="en-US"/>
          </a:p>
        </p:txBody>
      </p:sp>
    </p:spTree>
    <p:extLst>
      <p:ext uri="{BB962C8B-B14F-4D97-AF65-F5344CB8AC3E}">
        <p14:creationId xmlns:p14="http://schemas.microsoft.com/office/powerpoint/2010/main" val="98680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F81074-2768-D844-B598-B2C9FE6820AD}" type="slidenum">
              <a:rPr lang="en-US" smtClean="0"/>
              <a:t>5</a:t>
            </a:fld>
            <a:endParaRPr lang="en-US"/>
          </a:p>
        </p:txBody>
      </p:sp>
    </p:spTree>
    <p:extLst>
      <p:ext uri="{BB962C8B-B14F-4D97-AF65-F5344CB8AC3E}">
        <p14:creationId xmlns:p14="http://schemas.microsoft.com/office/powerpoint/2010/main" val="363351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F81074-2768-D844-B598-B2C9FE6820AD}" type="slidenum">
              <a:rPr lang="en-US" smtClean="0"/>
              <a:t>6</a:t>
            </a:fld>
            <a:endParaRPr lang="en-US"/>
          </a:p>
        </p:txBody>
      </p:sp>
    </p:spTree>
    <p:extLst>
      <p:ext uri="{BB962C8B-B14F-4D97-AF65-F5344CB8AC3E}">
        <p14:creationId xmlns:p14="http://schemas.microsoft.com/office/powerpoint/2010/main" val="3581425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FAB0F8-B7B3-F5A0-5AA5-6A250D8ED58B}"/>
              </a:ext>
            </a:extLst>
          </p:cNvPr>
          <p:cNvSpPr/>
          <p:nvPr userDrawn="1"/>
        </p:nvSpPr>
        <p:spPr>
          <a:xfrm>
            <a:off x="0" y="0"/>
            <a:ext cx="10693400" cy="7562850"/>
          </a:xfrm>
          <a:prstGeom prst="rect">
            <a:avLst/>
          </a:prstGeom>
          <a:gradFill>
            <a:gsLst>
              <a:gs pos="100000">
                <a:srgbClr val="5B3D81"/>
              </a:gs>
              <a:gs pos="0">
                <a:srgbClr val="835FA5"/>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title"/>
          </p:nvPr>
        </p:nvSpPr>
        <p:spPr/>
        <p:txBody>
          <a:bodyPr lIns="0" tIns="0" rIns="0" bIns="0"/>
          <a:lstStyle>
            <a:lvl1pPr>
              <a:defRPr sz="1600" b="1" i="0">
                <a:solidFill>
                  <a:srgbClr val="E0195E"/>
                </a:solidFill>
                <a:latin typeface="Segoe UI"/>
                <a:cs typeface="Segoe U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D4305E-F422-6DAD-35E7-0299DA7687B8}"/>
              </a:ext>
            </a:extLst>
          </p:cNvPr>
          <p:cNvSpPr/>
          <p:nvPr userDrawn="1"/>
        </p:nvSpPr>
        <p:spPr>
          <a:xfrm>
            <a:off x="0" y="0"/>
            <a:ext cx="10693400" cy="7562850"/>
          </a:xfrm>
          <a:prstGeom prst="rect">
            <a:avLst/>
          </a:prstGeom>
          <a:gradFill>
            <a:gsLst>
              <a:gs pos="100000">
                <a:srgbClr val="5B3D81"/>
              </a:gs>
              <a:gs pos="0">
                <a:srgbClr val="835FA5"/>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9" name="Rectangle 8">
            <a:extLst>
              <a:ext uri="{FF2B5EF4-FFF2-40B4-BE49-F238E27FC236}">
                <a16:creationId xmlns:a16="http://schemas.microsoft.com/office/drawing/2014/main" id="{9C17F0D9-723A-F6E7-55C1-3C310CE3A93C}"/>
              </a:ext>
            </a:extLst>
          </p:cNvPr>
          <p:cNvSpPr/>
          <p:nvPr userDrawn="1"/>
        </p:nvSpPr>
        <p:spPr>
          <a:xfrm>
            <a:off x="0" y="6731012"/>
            <a:ext cx="10693400" cy="8318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Hellios" descr="preencoded.png">
            <a:extLst>
              <a:ext uri="{FF2B5EF4-FFF2-40B4-BE49-F238E27FC236}">
                <a16:creationId xmlns:a16="http://schemas.microsoft.com/office/drawing/2014/main" id="{8276F596-8C50-207C-AF45-309E1CDF93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20080" y="6990793"/>
            <a:ext cx="1239811" cy="312274"/>
          </a:xfrm>
          <a:prstGeom prst="rect">
            <a:avLst/>
          </a:prstGeom>
        </p:spPr>
      </p:pic>
      <p:sp>
        <p:nvSpPr>
          <p:cNvPr id="12" name="object 18">
            <a:extLst>
              <a:ext uri="{FF2B5EF4-FFF2-40B4-BE49-F238E27FC236}">
                <a16:creationId xmlns:a16="http://schemas.microsoft.com/office/drawing/2014/main" id="{C38DB20C-AB2B-97F1-9618-05CE1E0F2806}"/>
              </a:ext>
            </a:extLst>
          </p:cNvPr>
          <p:cNvSpPr txBox="1"/>
          <p:nvPr userDrawn="1"/>
        </p:nvSpPr>
        <p:spPr>
          <a:xfrm>
            <a:off x="8447534" y="7058025"/>
            <a:ext cx="1622425" cy="189865"/>
          </a:xfrm>
          <a:prstGeom prst="rect">
            <a:avLst/>
          </a:prstGeom>
        </p:spPr>
        <p:txBody>
          <a:bodyPr vert="horz" wrap="square" lIns="0" tIns="15875" rIns="0" bIns="0" rtlCol="0">
            <a:spAutoFit/>
          </a:bodyPr>
          <a:lstStyle/>
          <a:p>
            <a:pPr marL="12700">
              <a:lnSpc>
                <a:spcPct val="100000"/>
              </a:lnSpc>
              <a:spcBef>
                <a:spcPts val="125"/>
              </a:spcBef>
            </a:pPr>
            <a:r>
              <a:rPr sz="1050" b="1">
                <a:solidFill>
                  <a:srgbClr val="9B9A98"/>
                </a:solidFill>
                <a:latin typeface="Segoe UI"/>
                <a:cs typeface="Segoe UI"/>
              </a:rPr>
              <a:t>Confidence</a:t>
            </a:r>
            <a:r>
              <a:rPr sz="1050" b="1" spc="95">
                <a:solidFill>
                  <a:srgbClr val="9B9A98"/>
                </a:solidFill>
                <a:latin typeface="Segoe UI"/>
                <a:cs typeface="Segoe UI"/>
              </a:rPr>
              <a:t> </a:t>
            </a:r>
            <a:r>
              <a:rPr sz="1050" b="1">
                <a:solidFill>
                  <a:srgbClr val="9B9A98"/>
                </a:solidFill>
                <a:latin typeface="Segoe UI"/>
                <a:cs typeface="Segoe UI"/>
              </a:rPr>
              <a:t>is</a:t>
            </a:r>
            <a:r>
              <a:rPr sz="1050" b="1" spc="95">
                <a:solidFill>
                  <a:srgbClr val="9B9A98"/>
                </a:solidFill>
                <a:latin typeface="Segoe UI"/>
                <a:cs typeface="Segoe UI"/>
              </a:rPr>
              <a:t> </a:t>
            </a:r>
            <a:r>
              <a:rPr sz="1050" b="1" spc="-10">
                <a:solidFill>
                  <a:srgbClr val="9B9A98"/>
                </a:solidFill>
                <a:latin typeface="Segoe UI"/>
                <a:cs typeface="Segoe UI"/>
              </a:rPr>
              <a:t>everything</a:t>
            </a:r>
            <a:endParaRPr sz="1050">
              <a:latin typeface="Segoe UI"/>
              <a:cs typeface="Segoe UI"/>
            </a:endParaRPr>
          </a:p>
        </p:txBody>
      </p:sp>
      <p:pic>
        <p:nvPicPr>
          <p:cNvPr id="10" name="Picture 9" descr="A group of people sitting in a circle&#10;&#10;Description automatically generated">
            <a:extLst>
              <a:ext uri="{FF2B5EF4-FFF2-40B4-BE49-F238E27FC236}">
                <a16:creationId xmlns:a16="http://schemas.microsoft.com/office/drawing/2014/main" id="{CF75150A-1478-3BC9-2DA9-183D14F336F3}"/>
              </a:ext>
            </a:extLst>
          </p:cNvPr>
          <p:cNvPicPr>
            <a:picLocks noChangeAspect="1"/>
          </p:cNvPicPr>
          <p:nvPr userDrawn="1"/>
        </p:nvPicPr>
        <p:blipFill>
          <a:blip r:embed="rId4">
            <a:extLst>
              <a:ext uri="{28A0092B-C50C-407E-A947-70E740481C1C}">
                <a14:useLocalDpi xmlns:a14="http://schemas.microsoft.com/office/drawing/2010/main" val="0"/>
              </a:ext>
            </a:extLst>
          </a:blip>
          <a:srcRect t="21022" r="35705" b="21619"/>
          <a:stretch/>
        </p:blipFill>
        <p:spPr>
          <a:xfrm>
            <a:off x="1384300" y="0"/>
            <a:ext cx="9309100" cy="673101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mpty">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8FB577F0-4F63-6BF6-94EF-78A38AA15981}"/>
              </a:ext>
            </a:extLst>
          </p:cNvPr>
          <p:cNvSpPr/>
          <p:nvPr userDrawn="1"/>
        </p:nvSpPr>
        <p:spPr>
          <a:xfrm>
            <a:off x="0" y="0"/>
            <a:ext cx="10693400" cy="7562850"/>
          </a:xfrm>
          <a:prstGeom prst="rect">
            <a:avLst/>
          </a:prstGeom>
          <a:gradFill>
            <a:gsLst>
              <a:gs pos="100000">
                <a:srgbClr val="5B3D81"/>
              </a:gs>
              <a:gs pos="0">
                <a:srgbClr val="835FA5"/>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D9E8-C6E4-3382-C238-DAC1BFF64D07}"/>
              </a:ext>
            </a:extLst>
          </p:cNvPr>
          <p:cNvSpPr/>
          <p:nvPr userDrawn="1"/>
        </p:nvSpPr>
        <p:spPr>
          <a:xfrm>
            <a:off x="0" y="0"/>
            <a:ext cx="10693400" cy="7562850"/>
          </a:xfrm>
          <a:prstGeom prst="rect">
            <a:avLst/>
          </a:prstGeom>
          <a:gradFill>
            <a:gsLst>
              <a:gs pos="100000">
                <a:srgbClr val="5B3D81"/>
              </a:gs>
              <a:gs pos="0">
                <a:srgbClr val="835FA5"/>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269F3DFB-7503-4ABC-92C8-B57C14C652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200" y="207417"/>
            <a:ext cx="10286999" cy="7148014"/>
          </a:xfrm>
          <a:prstGeom prst="rect">
            <a:avLst/>
          </a:prstGeom>
        </p:spPr>
      </p:pic>
    </p:spTree>
    <p:extLst>
      <p:ext uri="{BB962C8B-B14F-4D97-AF65-F5344CB8AC3E}">
        <p14:creationId xmlns:p14="http://schemas.microsoft.com/office/powerpoint/2010/main" val="84256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Empty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36ACAE-79DC-139D-D7FB-AA0CD0EEB194}"/>
              </a:ext>
            </a:extLst>
          </p:cNvPr>
          <p:cNvSpPr/>
          <p:nvPr userDrawn="1"/>
        </p:nvSpPr>
        <p:spPr>
          <a:xfrm>
            <a:off x="0" y="0"/>
            <a:ext cx="10693400" cy="7562850"/>
          </a:xfrm>
          <a:prstGeom prst="rect">
            <a:avLst/>
          </a:prstGeom>
          <a:gradFill>
            <a:gsLst>
              <a:gs pos="100000">
                <a:srgbClr val="5B3D81"/>
              </a:gs>
              <a:gs pos="0">
                <a:srgbClr val="835FA5"/>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240D8D9-8439-58FD-40FE-0119AF48B1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200" y="208659"/>
            <a:ext cx="10285213" cy="7146773"/>
          </a:xfrm>
          <a:prstGeom prst="rect">
            <a:avLst/>
          </a:prstGeom>
        </p:spPr>
      </p:pic>
    </p:spTree>
    <p:extLst>
      <p:ext uri="{BB962C8B-B14F-4D97-AF65-F5344CB8AC3E}">
        <p14:creationId xmlns:p14="http://schemas.microsoft.com/office/powerpoint/2010/main" val="1083373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626684-C9DC-190E-E7A7-548FD362AD23}"/>
              </a:ext>
            </a:extLst>
          </p:cNvPr>
          <p:cNvSpPr/>
          <p:nvPr userDrawn="1"/>
        </p:nvSpPr>
        <p:spPr>
          <a:xfrm>
            <a:off x="0" y="0"/>
            <a:ext cx="10693400" cy="7562850"/>
          </a:xfrm>
          <a:prstGeom prst="rect">
            <a:avLst/>
          </a:prstGeom>
          <a:gradFill>
            <a:gsLst>
              <a:gs pos="100000">
                <a:srgbClr val="5B3D81"/>
              </a:gs>
              <a:gs pos="0">
                <a:srgbClr val="835FA5"/>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title"/>
          </p:nvPr>
        </p:nvSpPr>
        <p:spPr>
          <a:xfrm>
            <a:off x="4955397" y="1238192"/>
            <a:ext cx="4678680" cy="1022985"/>
          </a:xfrm>
          <a:prstGeom prst="rect">
            <a:avLst/>
          </a:prstGeom>
        </p:spPr>
        <p:txBody>
          <a:bodyPr wrap="square" lIns="0" tIns="0" rIns="0" bIns="0">
            <a:spAutoFit/>
          </a:bodyPr>
          <a:lstStyle>
            <a:lvl1pPr>
              <a:defRPr sz="1600" b="1" i="0">
                <a:solidFill>
                  <a:srgbClr val="E0195E"/>
                </a:solidFill>
                <a:latin typeface="Segoe UI"/>
                <a:cs typeface="Segoe UI"/>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1/21/2025</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video" Target="https://www.youtube.com/embed/WAmeODeL9YY?feature=oembed" TargetMode="Externa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png"/><Relationship Id="rId3" Type="http://schemas.microsoft.com/office/2018/10/relationships/comments" Target="../comments/modernComment_10A_C27563E3.xml"/><Relationship Id="rId7" Type="http://schemas.openxmlformats.org/officeDocument/2006/relationships/image" Target="../media/image9.sv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29.pn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8.png"/><Relationship Id="rId4" Type="http://schemas.openxmlformats.org/officeDocument/2006/relationships/image" Target="../media/image27.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38.png"/><Relationship Id="rId4" Type="http://schemas.openxmlformats.org/officeDocument/2006/relationships/image" Target="../media/image2.sv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0C76-AD91-84CC-5064-B8A486E56E5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C8156AF5-AE33-FD70-D593-32E55BFF1223}"/>
              </a:ext>
            </a:extLst>
          </p:cNvPr>
          <p:cNvSpPr txBox="1">
            <a:spLocks noGrp="1"/>
          </p:cNvSpPr>
          <p:nvPr>
            <p:ph type="title" idx="4294967295"/>
          </p:nvPr>
        </p:nvSpPr>
        <p:spPr>
          <a:xfrm>
            <a:off x="586658" y="1714832"/>
            <a:ext cx="2741930" cy="1442720"/>
          </a:xfrm>
          <a:prstGeom prst="rect">
            <a:avLst/>
          </a:prstGeom>
        </p:spPr>
        <p:txBody>
          <a:bodyPr vert="horz" wrap="square" lIns="0" tIns="12700" rIns="0" bIns="0" rtlCol="0">
            <a:spAutoFit/>
          </a:bodyPr>
          <a:lstStyle/>
          <a:p>
            <a:pPr marL="12700">
              <a:lnSpc>
                <a:spcPct val="100000"/>
              </a:lnSpc>
              <a:spcBef>
                <a:spcPts val="100"/>
              </a:spcBef>
            </a:pPr>
            <a:r>
              <a:rPr sz="9300" spc="-20">
                <a:solidFill>
                  <a:srgbClr val="EF6297"/>
                </a:solidFill>
              </a:rPr>
              <a:t>2025</a:t>
            </a:r>
            <a:endParaRPr sz="9300">
              <a:solidFill>
                <a:srgbClr val="EF6297"/>
              </a:solidFill>
            </a:endParaRPr>
          </a:p>
        </p:txBody>
      </p:sp>
      <p:sp>
        <p:nvSpPr>
          <p:cNvPr id="3" name="object 3">
            <a:extLst>
              <a:ext uri="{FF2B5EF4-FFF2-40B4-BE49-F238E27FC236}">
                <a16:creationId xmlns:a16="http://schemas.microsoft.com/office/drawing/2014/main" id="{013E2F0C-3E56-6BC8-DC4B-B2955F18720D}"/>
              </a:ext>
            </a:extLst>
          </p:cNvPr>
          <p:cNvSpPr txBox="1"/>
          <p:nvPr/>
        </p:nvSpPr>
        <p:spPr>
          <a:xfrm>
            <a:off x="599541" y="2954000"/>
            <a:ext cx="3209290" cy="2300630"/>
          </a:xfrm>
          <a:prstGeom prst="rect">
            <a:avLst/>
          </a:prstGeom>
        </p:spPr>
        <p:txBody>
          <a:bodyPr vert="horz" wrap="square" lIns="0" tIns="12700" rIns="0" bIns="0" rtlCol="0" anchor="t">
            <a:spAutoFit/>
          </a:bodyPr>
          <a:lstStyle/>
          <a:p>
            <a:pPr marL="12700" marR="5080">
              <a:lnSpc>
                <a:spcPct val="100000"/>
              </a:lnSpc>
              <a:spcBef>
                <a:spcPts val="100"/>
              </a:spcBef>
            </a:pPr>
            <a:r>
              <a:rPr sz="4350" spc="-10">
                <a:solidFill>
                  <a:srgbClr val="FFFFFF"/>
                </a:solidFill>
                <a:latin typeface="Segoe UI Semilight"/>
                <a:cs typeface="Segoe UI Semilight"/>
              </a:rPr>
              <a:t>Sponsorship opportunities</a:t>
            </a:r>
          </a:p>
          <a:p>
            <a:pPr marL="12700" marR="5080">
              <a:spcBef>
                <a:spcPts val="100"/>
              </a:spcBef>
            </a:pPr>
            <a:endParaRPr lang="en-US" sz="2000" spc="-10">
              <a:solidFill>
                <a:srgbClr val="FFFFFF"/>
              </a:solidFill>
              <a:latin typeface="Segoe UI Semilight"/>
              <a:cs typeface="Segoe UI Semilight"/>
            </a:endParaRPr>
          </a:p>
          <a:p>
            <a:pPr marL="12700" marR="5080">
              <a:spcBef>
                <a:spcPts val="100"/>
              </a:spcBef>
            </a:pPr>
            <a:r>
              <a:rPr lang="en-US" sz="2000" spc="-10">
                <a:solidFill>
                  <a:srgbClr val="FFFFFF"/>
                </a:solidFill>
                <a:latin typeface="Segoe UI Semilight"/>
                <a:cs typeface="Segoe UI Semilight"/>
              </a:rPr>
              <a:t>For our valued supplier community</a:t>
            </a:r>
            <a:endParaRPr lang="en-US"/>
          </a:p>
        </p:txBody>
      </p:sp>
      <p:pic>
        <p:nvPicPr>
          <p:cNvPr id="5" name="Graphic 4">
            <a:extLst>
              <a:ext uri="{FF2B5EF4-FFF2-40B4-BE49-F238E27FC236}">
                <a16:creationId xmlns:a16="http://schemas.microsoft.com/office/drawing/2014/main" id="{D3F2B623-B0F9-BE65-6146-61931DAD85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8927" y="614733"/>
            <a:ext cx="2738244" cy="392462"/>
          </a:xfrm>
          <a:prstGeom prst="rect">
            <a:avLst/>
          </a:prstGeom>
        </p:spPr>
      </p:pic>
      <p:cxnSp>
        <p:nvCxnSpPr>
          <p:cNvPr id="4" name="Straight Arrow Connector 3">
            <a:extLst>
              <a:ext uri="{FF2B5EF4-FFF2-40B4-BE49-F238E27FC236}">
                <a16:creationId xmlns:a16="http://schemas.microsoft.com/office/drawing/2014/main" id="{F508801F-76F6-F7C3-11EE-5D4DCAA7ACA3}"/>
              </a:ext>
            </a:extLst>
          </p:cNvPr>
          <p:cNvCxnSpPr/>
          <p:nvPr/>
        </p:nvCxnSpPr>
        <p:spPr>
          <a:xfrm>
            <a:off x="595485" y="4491952"/>
            <a:ext cx="2469635" cy="3563"/>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5044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544294" y="2294889"/>
            <a:ext cx="9729638" cy="382797"/>
          </a:xfrm>
          <a:prstGeom prst="rect">
            <a:avLst/>
          </a:prstGeom>
        </p:spPr>
        <p:txBody>
          <a:bodyPr vert="horz" wrap="square" lIns="0" tIns="13335" rIns="0" bIns="0" rtlCol="0" anchor="t">
            <a:spAutoFit/>
          </a:bodyPr>
          <a:lstStyle/>
          <a:p>
            <a:pPr marL="12700">
              <a:spcBef>
                <a:spcPts val="105"/>
              </a:spcBef>
            </a:pPr>
            <a:r>
              <a:rPr lang="en-US" sz="2400">
                <a:solidFill>
                  <a:srgbClr val="9B9A98"/>
                </a:solidFill>
                <a:latin typeface="Segoe UI Semilight"/>
                <a:cs typeface="Segoe UI"/>
              </a:rPr>
              <a:t>Buyers &amp; suppliers from all FSQS communities, </a:t>
            </a:r>
            <a:r>
              <a:rPr lang="en-US" sz="2400" b="1">
                <a:solidFill>
                  <a:srgbClr val="9B9A98"/>
                </a:solidFill>
                <a:latin typeface="Segoe UI Semilight"/>
                <a:cs typeface="Segoe UI"/>
              </a:rPr>
              <a:t>together </a:t>
            </a:r>
            <a:r>
              <a:rPr lang="en-US" sz="2400">
                <a:solidFill>
                  <a:srgbClr val="9B9A98"/>
                </a:solidFill>
                <a:latin typeface="Segoe UI Semilight"/>
                <a:cs typeface="Segoe UI"/>
              </a:rPr>
              <a:t>like never before</a:t>
            </a:r>
            <a:endParaRPr sz="2400">
              <a:latin typeface="Segoe UI Semilight"/>
              <a:cs typeface="Segoe UI Semilight"/>
            </a:endParaRPr>
          </a:p>
        </p:txBody>
      </p:sp>
      <p:pic>
        <p:nvPicPr>
          <p:cNvPr id="4" name="Graphic 3">
            <a:extLst>
              <a:ext uri="{FF2B5EF4-FFF2-40B4-BE49-F238E27FC236}">
                <a16:creationId xmlns:a16="http://schemas.microsoft.com/office/drawing/2014/main" id="{39B03EA2-DAEB-7E37-DE84-E040075B40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426" y="653853"/>
            <a:ext cx="3860622" cy="606791"/>
          </a:xfrm>
          <a:prstGeom prst="rect">
            <a:avLst/>
          </a:prstGeom>
        </p:spPr>
      </p:pic>
      <p:sp>
        <p:nvSpPr>
          <p:cNvPr id="19" name="TextBox 47">
            <a:extLst>
              <a:ext uri="{FF2B5EF4-FFF2-40B4-BE49-F238E27FC236}">
                <a16:creationId xmlns:a16="http://schemas.microsoft.com/office/drawing/2014/main" id="{5980D622-8D37-29FB-5016-5034C3B99778}"/>
              </a:ext>
            </a:extLst>
          </p:cNvPr>
          <p:cNvSpPr txBox="1">
            <a:spLocks/>
          </p:cNvSpPr>
          <p:nvPr/>
        </p:nvSpPr>
        <p:spPr>
          <a:xfrm>
            <a:off x="2145690" y="6306586"/>
            <a:ext cx="1395413" cy="7386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rgbClr val="774E9E"/>
                </a:solidFill>
                <a:latin typeface="Segoe UI" panose="020B0502040204020203" pitchFamily="34" charset="0"/>
                <a:cs typeface="Segoe UI" panose="020B0502040204020203" pitchFamily="34" charset="0"/>
              </a:rPr>
              <a:t>Direct access to industry buyers</a:t>
            </a:r>
            <a:endParaRPr lang="en-GB" sz="1400">
              <a:solidFill>
                <a:srgbClr val="774E9E"/>
              </a:solidFill>
              <a:latin typeface="Segoe UI" panose="020B0502040204020203" pitchFamily="34" charset="0"/>
              <a:cs typeface="Segoe UI" panose="020B0502040204020203" pitchFamily="34" charset="0"/>
            </a:endParaRPr>
          </a:p>
        </p:txBody>
      </p:sp>
      <p:sp>
        <p:nvSpPr>
          <p:cNvPr id="20" name="TextBox 49">
            <a:extLst>
              <a:ext uri="{FF2B5EF4-FFF2-40B4-BE49-F238E27FC236}">
                <a16:creationId xmlns:a16="http://schemas.microsoft.com/office/drawing/2014/main" id="{34E91441-3CAC-0B75-7541-66DEE12BE76C}"/>
              </a:ext>
            </a:extLst>
          </p:cNvPr>
          <p:cNvSpPr txBox="1">
            <a:spLocks/>
          </p:cNvSpPr>
          <p:nvPr/>
        </p:nvSpPr>
        <p:spPr>
          <a:xfrm>
            <a:off x="3815224" y="4345854"/>
            <a:ext cx="1395413" cy="52322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rgbClr val="774E9E"/>
                </a:solidFill>
                <a:latin typeface="Segoe UI" panose="020B0502040204020203" pitchFamily="34" charset="0"/>
                <a:cs typeface="Segoe UI" panose="020B0502040204020203" pitchFamily="34" charset="0"/>
              </a:rPr>
              <a:t>Gain cutting-edge insights</a:t>
            </a:r>
          </a:p>
        </p:txBody>
      </p:sp>
      <p:sp>
        <p:nvSpPr>
          <p:cNvPr id="30" name="TextBox 25">
            <a:extLst>
              <a:ext uri="{FF2B5EF4-FFF2-40B4-BE49-F238E27FC236}">
                <a16:creationId xmlns:a16="http://schemas.microsoft.com/office/drawing/2014/main" id="{D0CCF830-E0BD-9498-7514-DE437A513ED5}"/>
              </a:ext>
            </a:extLst>
          </p:cNvPr>
          <p:cNvSpPr txBox="1">
            <a:spLocks/>
          </p:cNvSpPr>
          <p:nvPr/>
        </p:nvSpPr>
        <p:spPr>
          <a:xfrm>
            <a:off x="2134788" y="4283583"/>
            <a:ext cx="1395413"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rgbClr val="774E9E"/>
                </a:solidFill>
                <a:latin typeface="Segoe UI" panose="020B0502040204020203" pitchFamily="34" charset="0"/>
                <a:cs typeface="Segoe UI" panose="020B0502040204020203" pitchFamily="34" charset="0"/>
              </a:rPr>
              <a:t>Hear from industry experts</a:t>
            </a:r>
            <a:endParaRPr lang="en-US" sz="1400">
              <a:solidFill>
                <a:srgbClr val="774E9E"/>
              </a:solidFill>
              <a:highlight>
                <a:srgbClr val="FFFF00"/>
              </a:highlight>
              <a:latin typeface="Segoe UI" panose="020B0502040204020203" pitchFamily="34" charset="0"/>
              <a:cs typeface="Segoe UI" panose="020B0502040204020203" pitchFamily="34" charset="0"/>
            </a:endParaRPr>
          </a:p>
        </p:txBody>
      </p:sp>
      <p:sp>
        <p:nvSpPr>
          <p:cNvPr id="37" name="TextBox 51">
            <a:extLst>
              <a:ext uri="{FF2B5EF4-FFF2-40B4-BE49-F238E27FC236}">
                <a16:creationId xmlns:a16="http://schemas.microsoft.com/office/drawing/2014/main" id="{AED4703C-27A4-804D-CE98-0C5183846CBC}"/>
              </a:ext>
            </a:extLst>
          </p:cNvPr>
          <p:cNvSpPr txBox="1">
            <a:spLocks/>
          </p:cNvSpPr>
          <p:nvPr/>
        </p:nvSpPr>
        <p:spPr>
          <a:xfrm>
            <a:off x="456379" y="4244964"/>
            <a:ext cx="1395413" cy="7386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rgbClr val="774E9E"/>
                </a:solidFill>
                <a:latin typeface="Segoe UI" panose="020B0502040204020203" pitchFamily="34" charset="0"/>
                <a:cs typeface="Segoe UI" panose="020B0502040204020203" pitchFamily="34" charset="0"/>
              </a:rPr>
              <a:t>Discuss shared industry challenges</a:t>
            </a:r>
          </a:p>
        </p:txBody>
      </p:sp>
      <p:sp>
        <p:nvSpPr>
          <p:cNvPr id="39" name="TextBox 24">
            <a:extLst>
              <a:ext uri="{FF2B5EF4-FFF2-40B4-BE49-F238E27FC236}">
                <a16:creationId xmlns:a16="http://schemas.microsoft.com/office/drawing/2014/main" id="{83E2AC0F-30E2-F175-F682-CF7FE0ADA85E}"/>
              </a:ext>
            </a:extLst>
          </p:cNvPr>
          <p:cNvSpPr txBox="1">
            <a:spLocks/>
          </p:cNvSpPr>
          <p:nvPr/>
        </p:nvSpPr>
        <p:spPr>
          <a:xfrm>
            <a:off x="433466" y="6306586"/>
            <a:ext cx="1395413" cy="7386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rgbClr val="774E9E"/>
                </a:solidFill>
                <a:latin typeface="Segoe UI" panose="020B0502040204020203" pitchFamily="34" charset="0"/>
                <a:cs typeface="Segoe UI" panose="020B0502040204020203" pitchFamily="34" charset="0"/>
              </a:rPr>
              <a:t>Bring the community to life</a:t>
            </a:r>
          </a:p>
        </p:txBody>
      </p:sp>
      <p:sp>
        <p:nvSpPr>
          <p:cNvPr id="5" name="object 5"/>
          <p:cNvSpPr txBox="1">
            <a:spLocks/>
          </p:cNvSpPr>
          <p:nvPr/>
        </p:nvSpPr>
        <p:spPr>
          <a:xfrm>
            <a:off x="553605" y="1371815"/>
            <a:ext cx="7874000" cy="406330"/>
          </a:xfrm>
          <a:prstGeom prst="rect">
            <a:avLst/>
          </a:prstGeom>
        </p:spPr>
        <p:txBody>
          <a:bodyPr vert="horz" wrap="square" lIns="0" tIns="9525" rIns="0" bIns="0" rtlCol="0" anchor="t">
            <a:spAutoFit/>
          </a:bodyPr>
          <a:lstStyle>
            <a:lvl1pPr>
              <a:defRPr>
                <a:latin typeface="+mj-lt"/>
                <a:ea typeface="+mj-ea"/>
                <a:cs typeface="+mj-cs"/>
              </a:defRPr>
            </a:lvl1pPr>
          </a:lstStyle>
          <a:p>
            <a:pPr marL="12700" marR="5080">
              <a:lnSpc>
                <a:spcPts val="3360"/>
              </a:lnSpc>
              <a:spcBef>
                <a:spcPts val="75"/>
              </a:spcBef>
            </a:pPr>
            <a:r>
              <a:rPr lang="en-US" sz="2400" b="1">
                <a:solidFill>
                  <a:srgbClr val="E5578C"/>
                </a:solidFill>
                <a:latin typeface="Segoe UI"/>
                <a:cs typeface="Segoe UI"/>
              </a:rPr>
              <a:t>3rd October 2025</a:t>
            </a:r>
          </a:p>
        </p:txBody>
      </p:sp>
      <p:sp>
        <p:nvSpPr>
          <p:cNvPr id="6" name="object 6"/>
          <p:cNvSpPr txBox="1"/>
          <p:nvPr/>
        </p:nvSpPr>
        <p:spPr>
          <a:xfrm>
            <a:off x="553605" y="1798852"/>
            <a:ext cx="7874000" cy="388938"/>
          </a:xfrm>
          <a:prstGeom prst="rect">
            <a:avLst/>
          </a:prstGeom>
        </p:spPr>
        <p:txBody>
          <a:bodyPr vert="horz" wrap="square" lIns="0" tIns="12700" rIns="0" bIns="0" rtlCol="0" anchor="t">
            <a:spAutoFit/>
          </a:bodyPr>
          <a:lstStyle/>
          <a:p>
            <a:pPr marL="12700" marR="5080">
              <a:spcBef>
                <a:spcPts val="100"/>
              </a:spcBef>
            </a:pPr>
            <a:r>
              <a:rPr lang="en-US" sz="2400">
                <a:solidFill>
                  <a:srgbClr val="E5578C"/>
                </a:solidFill>
                <a:latin typeface="Segoe UI Semilight"/>
                <a:cs typeface="Segoe UI Semilight"/>
              </a:rPr>
              <a:t>Business Design Centre London</a:t>
            </a:r>
          </a:p>
        </p:txBody>
      </p:sp>
      <p:pic>
        <p:nvPicPr>
          <p:cNvPr id="3" name="Picture 2" descr="A purple line art of a person speaking at a podium&#10;&#10;Description automatically generated">
            <a:extLst>
              <a:ext uri="{FF2B5EF4-FFF2-40B4-BE49-F238E27FC236}">
                <a16:creationId xmlns:a16="http://schemas.microsoft.com/office/drawing/2014/main" id="{3AEABF91-CF81-DA23-52F8-8204D0324CD8}"/>
              </a:ext>
            </a:extLst>
          </p:cNvPr>
          <p:cNvPicPr>
            <a:picLocks noChangeAspect="1"/>
          </p:cNvPicPr>
          <p:nvPr/>
        </p:nvPicPr>
        <p:blipFill>
          <a:blip r:embed="rId4"/>
          <a:stretch>
            <a:fillRect/>
          </a:stretch>
        </p:blipFill>
        <p:spPr>
          <a:xfrm>
            <a:off x="1920746" y="2778671"/>
            <a:ext cx="1829804" cy="1830169"/>
          </a:xfrm>
          <a:prstGeom prst="rect">
            <a:avLst/>
          </a:prstGeom>
        </p:spPr>
      </p:pic>
      <p:grpSp>
        <p:nvGrpSpPr>
          <p:cNvPr id="2" name="Group 1">
            <a:extLst>
              <a:ext uri="{FF2B5EF4-FFF2-40B4-BE49-F238E27FC236}">
                <a16:creationId xmlns:a16="http://schemas.microsoft.com/office/drawing/2014/main" id="{30747FF4-ABF1-601E-9514-A451CB570C28}"/>
              </a:ext>
            </a:extLst>
          </p:cNvPr>
          <p:cNvGrpSpPr/>
          <p:nvPr/>
        </p:nvGrpSpPr>
        <p:grpSpPr>
          <a:xfrm>
            <a:off x="8545980" y="479555"/>
            <a:ext cx="1895191" cy="477180"/>
            <a:chOff x="8545980" y="479555"/>
            <a:chExt cx="1895191" cy="477180"/>
          </a:xfrm>
        </p:grpSpPr>
        <p:sp>
          <p:nvSpPr>
            <p:cNvPr id="13" name="object 18">
              <a:extLst>
                <a:ext uri="{FF2B5EF4-FFF2-40B4-BE49-F238E27FC236}">
                  <a16:creationId xmlns:a16="http://schemas.microsoft.com/office/drawing/2014/main" id="{7ED7B182-2A9D-942D-729C-99414D216B42}"/>
                </a:ext>
              </a:extLst>
            </p:cNvPr>
            <p:cNvSpPr txBox="1"/>
            <p:nvPr/>
          </p:nvSpPr>
          <p:spPr>
            <a:xfrm>
              <a:off x="8978686" y="817594"/>
              <a:ext cx="1462485" cy="139141"/>
            </a:xfrm>
            <a:prstGeom prst="rect">
              <a:avLst/>
            </a:prstGeom>
          </p:spPr>
          <p:txBody>
            <a:bodyPr vert="horz" wrap="square" lIns="0" tIns="15875" rIns="0" bIns="0" rtlCol="0">
              <a:spAutoFit/>
            </a:bodyPr>
            <a:lstStyle>
              <a:defPPr>
                <a:defRPr kern="0"/>
              </a:defPPr>
            </a:lstStyle>
            <a:p>
              <a:pPr marL="12700">
                <a:lnSpc>
                  <a:spcPct val="100000"/>
                </a:lnSpc>
                <a:spcBef>
                  <a:spcPts val="125"/>
                </a:spcBef>
              </a:pPr>
              <a:r>
                <a:rPr sz="800" b="1">
                  <a:solidFill>
                    <a:srgbClr val="9B9A98"/>
                  </a:solidFill>
                  <a:latin typeface="Segoe UI"/>
                  <a:cs typeface="Segoe UI"/>
                </a:rPr>
                <a:t>Confidence</a:t>
              </a:r>
              <a:r>
                <a:rPr sz="800" b="1" spc="95">
                  <a:solidFill>
                    <a:srgbClr val="9B9A98"/>
                  </a:solidFill>
                  <a:latin typeface="Segoe UI"/>
                  <a:cs typeface="Segoe UI"/>
                </a:rPr>
                <a:t> </a:t>
              </a:r>
              <a:r>
                <a:rPr sz="800" b="1">
                  <a:solidFill>
                    <a:srgbClr val="9B9A98"/>
                  </a:solidFill>
                  <a:latin typeface="Segoe UI"/>
                  <a:cs typeface="Segoe UI"/>
                </a:rPr>
                <a:t>is</a:t>
              </a:r>
              <a:r>
                <a:rPr sz="800" b="1" spc="95">
                  <a:solidFill>
                    <a:srgbClr val="9B9A98"/>
                  </a:solidFill>
                  <a:latin typeface="Segoe UI"/>
                  <a:cs typeface="Segoe UI"/>
                </a:rPr>
                <a:t> </a:t>
              </a:r>
              <a:r>
                <a:rPr sz="800" b="1" spc="-10">
                  <a:solidFill>
                    <a:srgbClr val="9B9A98"/>
                  </a:solidFill>
                  <a:latin typeface="Segoe UI"/>
                  <a:cs typeface="Segoe UI"/>
                </a:rPr>
                <a:t>everything</a:t>
              </a:r>
              <a:endParaRPr sz="800">
                <a:latin typeface="Segoe UI"/>
                <a:cs typeface="Segoe UI"/>
              </a:endParaRPr>
            </a:p>
          </p:txBody>
        </p:sp>
        <p:pic>
          <p:nvPicPr>
            <p:cNvPr id="14" name="Hellios">
              <a:extLst>
                <a:ext uri="{FF2B5EF4-FFF2-40B4-BE49-F238E27FC236}">
                  <a16:creationId xmlns:a16="http://schemas.microsoft.com/office/drawing/2014/main" id="{DCB22A32-8BEB-56BC-964D-BA61BAC6E7A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545980" y="479555"/>
              <a:ext cx="1611281" cy="406376"/>
            </a:xfrm>
            <a:prstGeom prst="rect">
              <a:avLst/>
            </a:prstGeom>
          </p:spPr>
        </p:pic>
      </p:grpSp>
      <p:sp>
        <p:nvSpPr>
          <p:cNvPr id="9" name="TextBox 49">
            <a:extLst>
              <a:ext uri="{FF2B5EF4-FFF2-40B4-BE49-F238E27FC236}">
                <a16:creationId xmlns:a16="http://schemas.microsoft.com/office/drawing/2014/main" id="{10781F47-BD80-F42B-AF05-9648DA586376}"/>
              </a:ext>
            </a:extLst>
          </p:cNvPr>
          <p:cNvSpPr txBox="1">
            <a:spLocks/>
          </p:cNvSpPr>
          <p:nvPr/>
        </p:nvSpPr>
        <p:spPr>
          <a:xfrm>
            <a:off x="3489198" y="6308177"/>
            <a:ext cx="2131680" cy="738664"/>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a:solidFill>
                  <a:srgbClr val="774E9E"/>
                </a:solidFill>
                <a:latin typeface="Segoe UI"/>
                <a:cs typeface="Segoe UI"/>
              </a:rPr>
              <a:t>Community exclusive networking opportunities</a:t>
            </a:r>
            <a:endParaRPr lang="en-US" sz="1400">
              <a:solidFill>
                <a:srgbClr val="774E9E"/>
              </a:solidFill>
              <a:latin typeface="Segoe UI" panose="020B0502040204020203" pitchFamily="34" charset="0"/>
              <a:cs typeface="Segoe UI" panose="020B0502040204020203" pitchFamily="34" charset="0"/>
            </a:endParaRPr>
          </a:p>
        </p:txBody>
      </p:sp>
      <p:pic>
        <p:nvPicPr>
          <p:cNvPr id="8" name="Picture 7" descr="A logo with purple lines&#10;&#10;Description automatically generated">
            <a:extLst>
              <a:ext uri="{FF2B5EF4-FFF2-40B4-BE49-F238E27FC236}">
                <a16:creationId xmlns:a16="http://schemas.microsoft.com/office/drawing/2014/main" id="{904E185E-D499-E798-E07C-A45AE2927D3E}"/>
              </a:ext>
            </a:extLst>
          </p:cNvPr>
          <p:cNvPicPr>
            <a:picLocks noChangeAspect="1"/>
          </p:cNvPicPr>
          <p:nvPr/>
        </p:nvPicPr>
        <p:blipFill>
          <a:blip r:embed="rId7"/>
          <a:stretch>
            <a:fillRect/>
          </a:stretch>
        </p:blipFill>
        <p:spPr>
          <a:xfrm>
            <a:off x="343031" y="5046357"/>
            <a:ext cx="1572696" cy="1479497"/>
          </a:xfrm>
          <a:prstGeom prst="rect">
            <a:avLst/>
          </a:prstGeom>
        </p:spPr>
      </p:pic>
      <p:pic>
        <p:nvPicPr>
          <p:cNvPr id="11" name="Picture 10" descr="A purple line drawing of a person pointing at a gear&#10;&#10;Description automatically generated">
            <a:extLst>
              <a:ext uri="{FF2B5EF4-FFF2-40B4-BE49-F238E27FC236}">
                <a16:creationId xmlns:a16="http://schemas.microsoft.com/office/drawing/2014/main" id="{D5C22A8A-EB1E-A5EE-A419-947D11922A10}"/>
              </a:ext>
            </a:extLst>
          </p:cNvPr>
          <p:cNvPicPr>
            <a:picLocks noChangeAspect="1"/>
          </p:cNvPicPr>
          <p:nvPr/>
        </p:nvPicPr>
        <p:blipFill>
          <a:blip r:embed="rId8"/>
          <a:stretch>
            <a:fillRect/>
          </a:stretch>
        </p:blipFill>
        <p:spPr>
          <a:xfrm>
            <a:off x="366405" y="3027469"/>
            <a:ext cx="1572696" cy="1491186"/>
          </a:xfrm>
          <a:prstGeom prst="rect">
            <a:avLst/>
          </a:prstGeom>
        </p:spPr>
      </p:pic>
      <p:pic>
        <p:nvPicPr>
          <p:cNvPr id="12" name="Picture 11" descr="A purple line drawing of two people at a table&#10;&#10;Description automatically generated">
            <a:extLst>
              <a:ext uri="{FF2B5EF4-FFF2-40B4-BE49-F238E27FC236}">
                <a16:creationId xmlns:a16="http://schemas.microsoft.com/office/drawing/2014/main" id="{B28CAF9A-617A-0887-9798-DE2190239A61}"/>
              </a:ext>
            </a:extLst>
          </p:cNvPr>
          <p:cNvPicPr>
            <a:picLocks noChangeAspect="1"/>
          </p:cNvPicPr>
          <p:nvPr/>
        </p:nvPicPr>
        <p:blipFill>
          <a:blip r:embed="rId9"/>
          <a:stretch>
            <a:fillRect/>
          </a:stretch>
        </p:blipFill>
        <p:spPr>
          <a:xfrm>
            <a:off x="1920746" y="4835953"/>
            <a:ext cx="1841492" cy="1841859"/>
          </a:xfrm>
          <a:prstGeom prst="rect">
            <a:avLst/>
          </a:prstGeom>
        </p:spPr>
      </p:pic>
      <p:pic>
        <p:nvPicPr>
          <p:cNvPr id="15" name="Picture 14" descr="A purple line art of a person and people connected&#10;&#10;Description automatically generated">
            <a:extLst>
              <a:ext uri="{FF2B5EF4-FFF2-40B4-BE49-F238E27FC236}">
                <a16:creationId xmlns:a16="http://schemas.microsoft.com/office/drawing/2014/main" id="{D0453EFA-7CBF-FE80-FB60-C9C96C261984}"/>
              </a:ext>
            </a:extLst>
          </p:cNvPr>
          <p:cNvPicPr>
            <a:picLocks noChangeAspect="1"/>
          </p:cNvPicPr>
          <p:nvPr/>
        </p:nvPicPr>
        <p:blipFill>
          <a:blip r:embed="rId10"/>
          <a:stretch>
            <a:fillRect/>
          </a:stretch>
        </p:blipFill>
        <p:spPr>
          <a:xfrm>
            <a:off x="3627013" y="4835954"/>
            <a:ext cx="1841493" cy="1841858"/>
          </a:xfrm>
          <a:prstGeom prst="rect">
            <a:avLst/>
          </a:prstGeom>
        </p:spPr>
      </p:pic>
      <p:pic>
        <p:nvPicPr>
          <p:cNvPr id="17" name="Picture 16" descr="A purple line art of two men with a light bulb above them&#10;&#10;Description automatically generated">
            <a:extLst>
              <a:ext uri="{FF2B5EF4-FFF2-40B4-BE49-F238E27FC236}">
                <a16:creationId xmlns:a16="http://schemas.microsoft.com/office/drawing/2014/main" id="{02C53C65-9D86-7EBF-8BA0-0E720786354B}"/>
              </a:ext>
            </a:extLst>
          </p:cNvPr>
          <p:cNvPicPr>
            <a:picLocks noChangeAspect="1"/>
          </p:cNvPicPr>
          <p:nvPr/>
        </p:nvPicPr>
        <p:blipFill>
          <a:blip r:embed="rId11"/>
          <a:stretch>
            <a:fillRect/>
          </a:stretch>
        </p:blipFill>
        <p:spPr>
          <a:xfrm>
            <a:off x="3492584" y="2676827"/>
            <a:ext cx="2015696" cy="2023136"/>
          </a:xfrm>
          <a:prstGeom prst="rect">
            <a:avLst/>
          </a:prstGeom>
        </p:spPr>
      </p:pic>
    </p:spTree>
    <p:extLst>
      <p:ext uri="{BB962C8B-B14F-4D97-AF65-F5344CB8AC3E}">
        <p14:creationId xmlns:p14="http://schemas.microsoft.com/office/powerpoint/2010/main" val="2891684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room&#10;&#10;Description automatically generated">
            <a:extLst>
              <a:ext uri="{FF2B5EF4-FFF2-40B4-BE49-F238E27FC236}">
                <a16:creationId xmlns:a16="http://schemas.microsoft.com/office/drawing/2014/main" id="{EC4C66B8-3769-2485-92B3-74FCE86838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273" y="231775"/>
            <a:ext cx="10228852" cy="7111850"/>
          </a:xfrm>
          <a:prstGeom prst="rect">
            <a:avLst/>
          </a:prstGeom>
        </p:spPr>
      </p:pic>
      <p:sp>
        <p:nvSpPr>
          <p:cNvPr id="21" name="object 21"/>
          <p:cNvSpPr txBox="1"/>
          <p:nvPr/>
        </p:nvSpPr>
        <p:spPr>
          <a:xfrm>
            <a:off x="8482594" y="6833819"/>
            <a:ext cx="1973028" cy="177613"/>
          </a:xfrm>
          <a:prstGeom prst="rect">
            <a:avLst/>
          </a:prstGeom>
        </p:spPr>
        <p:txBody>
          <a:bodyPr vert="horz" wrap="square" lIns="0" tIns="15875" rIns="0" bIns="0" rtlCol="0">
            <a:spAutoFit/>
          </a:bodyPr>
          <a:lstStyle/>
          <a:p>
            <a:pPr marL="12700">
              <a:lnSpc>
                <a:spcPct val="100000"/>
              </a:lnSpc>
              <a:spcBef>
                <a:spcPts val="125"/>
              </a:spcBef>
            </a:pPr>
            <a:r>
              <a:rPr sz="1050" b="1">
                <a:solidFill>
                  <a:srgbClr val="FFFFFF"/>
                </a:solidFill>
                <a:latin typeface="Segoe UI"/>
                <a:cs typeface="Segoe UI"/>
              </a:rPr>
              <a:t>Confidence</a:t>
            </a:r>
            <a:r>
              <a:rPr sz="1050" b="1" spc="95">
                <a:solidFill>
                  <a:srgbClr val="FFFFFF"/>
                </a:solidFill>
                <a:latin typeface="Segoe UI"/>
                <a:cs typeface="Segoe UI"/>
              </a:rPr>
              <a:t> </a:t>
            </a:r>
            <a:r>
              <a:rPr sz="1050" b="1">
                <a:solidFill>
                  <a:srgbClr val="FFFFFF"/>
                </a:solidFill>
                <a:latin typeface="Segoe UI"/>
                <a:cs typeface="Segoe UI"/>
              </a:rPr>
              <a:t>is</a:t>
            </a:r>
            <a:r>
              <a:rPr sz="1050" b="1" spc="95">
                <a:solidFill>
                  <a:srgbClr val="FFFFFF"/>
                </a:solidFill>
                <a:latin typeface="Segoe UI"/>
                <a:cs typeface="Segoe UI"/>
              </a:rPr>
              <a:t> </a:t>
            </a:r>
            <a:r>
              <a:rPr sz="1050" b="1" spc="-10">
                <a:solidFill>
                  <a:srgbClr val="FFFFFF"/>
                </a:solidFill>
                <a:latin typeface="Segoe UI"/>
                <a:cs typeface="Segoe UI"/>
              </a:rPr>
              <a:t>everything</a:t>
            </a:r>
            <a:endParaRPr sz="1050">
              <a:latin typeface="Segoe UI"/>
              <a:cs typeface="Segoe UI"/>
            </a:endParaRPr>
          </a:p>
        </p:txBody>
      </p:sp>
      <p:pic>
        <p:nvPicPr>
          <p:cNvPr id="39" name="Graphic 38">
            <a:extLst>
              <a:ext uri="{FF2B5EF4-FFF2-40B4-BE49-F238E27FC236}">
                <a16:creationId xmlns:a16="http://schemas.microsoft.com/office/drawing/2014/main" id="{A871AD72-7DDD-A769-05F0-9F26A8F2BB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679" y="6695924"/>
            <a:ext cx="1239811" cy="307109"/>
          </a:xfrm>
          <a:prstGeom prst="rect">
            <a:avLst/>
          </a:prstGeom>
        </p:spPr>
      </p:pic>
      <p:pic>
        <p:nvPicPr>
          <p:cNvPr id="2" name="Graphic 1">
            <a:extLst>
              <a:ext uri="{FF2B5EF4-FFF2-40B4-BE49-F238E27FC236}">
                <a16:creationId xmlns:a16="http://schemas.microsoft.com/office/drawing/2014/main" id="{48EF60F0-D3A7-9DE1-E775-0158C9650E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2300" y="614733"/>
            <a:ext cx="2212340" cy="320629"/>
          </a:xfrm>
          <a:prstGeom prst="rect">
            <a:avLst/>
          </a:prstGeom>
        </p:spPr>
      </p:pic>
      <p:pic>
        <p:nvPicPr>
          <p:cNvPr id="3" name="Online Media 2" descr="Introducing FSQS Live 2023 and our community">
            <a:hlinkClick r:id="" action="ppaction://media"/>
            <a:extLst>
              <a:ext uri="{FF2B5EF4-FFF2-40B4-BE49-F238E27FC236}">
                <a16:creationId xmlns:a16="http://schemas.microsoft.com/office/drawing/2014/main" id="{F883FF03-3EAB-C282-39A7-6749A5742608}"/>
              </a:ext>
            </a:extLst>
          </p:cNvPr>
          <p:cNvPicPr>
            <a:picLocks noRot="1" noChangeAspect="1"/>
          </p:cNvPicPr>
          <p:nvPr>
            <a:videoFile r:link="rId1"/>
          </p:nvPr>
        </p:nvPicPr>
        <p:blipFill>
          <a:blip r:embed="rId9"/>
          <a:stretch>
            <a:fillRect/>
          </a:stretch>
        </p:blipFill>
        <p:spPr>
          <a:xfrm>
            <a:off x="2195855" y="1682218"/>
            <a:ext cx="6301689" cy="3560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tanding at a podium&#10;&#10;Description automatically generated">
            <a:extLst>
              <a:ext uri="{FF2B5EF4-FFF2-40B4-BE49-F238E27FC236}">
                <a16:creationId xmlns:a16="http://schemas.microsoft.com/office/drawing/2014/main" id="{A52A3BAA-94E5-6892-B3A4-01216FF1A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389" y="231758"/>
            <a:ext cx="10210850" cy="7099334"/>
          </a:xfrm>
          <a:prstGeom prst="rect">
            <a:avLst/>
          </a:prstGeom>
        </p:spPr>
      </p:pic>
      <p:sp>
        <p:nvSpPr>
          <p:cNvPr id="5" name="object 5"/>
          <p:cNvSpPr txBox="1">
            <a:spLocks noGrp="1"/>
          </p:cNvSpPr>
          <p:nvPr>
            <p:ph type="title"/>
          </p:nvPr>
        </p:nvSpPr>
        <p:spPr>
          <a:xfrm>
            <a:off x="632081" y="770874"/>
            <a:ext cx="8251825" cy="464423"/>
          </a:xfrm>
          <a:prstGeom prst="rect">
            <a:avLst/>
          </a:prstGeom>
        </p:spPr>
        <p:txBody>
          <a:bodyPr vert="horz" wrap="square" lIns="0" tIns="9525" rIns="0" bIns="0" rtlCol="0" anchor="t">
            <a:spAutoFit/>
          </a:bodyPr>
          <a:lstStyle/>
          <a:p>
            <a:pPr marL="12700" marR="5080">
              <a:lnSpc>
                <a:spcPts val="3360"/>
              </a:lnSpc>
              <a:spcBef>
                <a:spcPts val="75"/>
              </a:spcBef>
            </a:pPr>
            <a:r>
              <a:rPr lang="en-US" sz="4400">
                <a:solidFill>
                  <a:srgbClr val="EF6297"/>
                </a:solidFill>
              </a:rPr>
              <a:t>Meet the buyer</a:t>
            </a:r>
            <a:endParaRPr lang="en-US" sz="4400"/>
          </a:p>
        </p:txBody>
      </p:sp>
      <p:sp>
        <p:nvSpPr>
          <p:cNvPr id="6" name="object 6"/>
          <p:cNvSpPr txBox="1"/>
          <p:nvPr/>
        </p:nvSpPr>
        <p:spPr>
          <a:xfrm>
            <a:off x="633690" y="1341062"/>
            <a:ext cx="7710805" cy="305212"/>
          </a:xfrm>
          <a:prstGeom prst="rect">
            <a:avLst/>
          </a:prstGeom>
        </p:spPr>
        <p:txBody>
          <a:bodyPr vert="horz" wrap="square" lIns="0" tIns="12700" rIns="0" bIns="0" rtlCol="0" anchor="t">
            <a:spAutoFit/>
          </a:bodyPr>
          <a:lstStyle/>
          <a:p>
            <a:pPr marL="12700" marR="5080">
              <a:spcBef>
                <a:spcPts val="100"/>
              </a:spcBef>
            </a:pPr>
            <a:r>
              <a:rPr lang="en-US" sz="1900">
                <a:solidFill>
                  <a:srgbClr val="999999"/>
                </a:solidFill>
                <a:latin typeface="Segoe UI Semilight"/>
                <a:cs typeface="Segoe UI Semilight"/>
              </a:rPr>
              <a:t>Collaborate with confidence</a:t>
            </a:r>
            <a:endParaRPr/>
          </a:p>
        </p:txBody>
      </p:sp>
      <p:sp>
        <p:nvSpPr>
          <p:cNvPr id="4" name="TextBox 3">
            <a:extLst>
              <a:ext uri="{FF2B5EF4-FFF2-40B4-BE49-F238E27FC236}">
                <a16:creationId xmlns:a16="http://schemas.microsoft.com/office/drawing/2014/main" id="{B719B25E-87FD-97C1-FB5C-49D5A54AD7A5}"/>
              </a:ext>
            </a:extLst>
          </p:cNvPr>
          <p:cNvSpPr txBox="1"/>
          <p:nvPr/>
        </p:nvSpPr>
        <p:spPr>
          <a:xfrm>
            <a:off x="2007715" y="4167628"/>
            <a:ext cx="44835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A5A5A5"/>
                </a:solidFill>
                <a:latin typeface="Segoe UI Semilight"/>
                <a:cs typeface="Segoe UI Semilight"/>
              </a:rPr>
              <a:t>FSQS Buyers outline their areas of interest</a:t>
            </a:r>
          </a:p>
        </p:txBody>
      </p:sp>
      <p:sp>
        <p:nvSpPr>
          <p:cNvPr id="18" name="TextBox 17">
            <a:extLst>
              <a:ext uri="{FF2B5EF4-FFF2-40B4-BE49-F238E27FC236}">
                <a16:creationId xmlns:a16="http://schemas.microsoft.com/office/drawing/2014/main" id="{88987651-F04D-9EC7-2CC5-28D08CBCC3C2}"/>
              </a:ext>
            </a:extLst>
          </p:cNvPr>
          <p:cNvSpPr txBox="1"/>
          <p:nvPr/>
        </p:nvSpPr>
        <p:spPr>
          <a:xfrm>
            <a:off x="1864626" y="5091997"/>
            <a:ext cx="46731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A5A5A5"/>
                </a:solidFill>
                <a:latin typeface="Segoe UI Semilight"/>
                <a:cs typeface="Segoe UI Semilight"/>
              </a:rPr>
              <a:t>Request up to two 5-minute meeting slots</a:t>
            </a:r>
          </a:p>
        </p:txBody>
      </p:sp>
      <p:sp>
        <p:nvSpPr>
          <p:cNvPr id="19" name="TextBox 18">
            <a:extLst>
              <a:ext uri="{FF2B5EF4-FFF2-40B4-BE49-F238E27FC236}">
                <a16:creationId xmlns:a16="http://schemas.microsoft.com/office/drawing/2014/main" id="{E265AFAE-69EB-2AB0-3006-A092494716C4}"/>
              </a:ext>
            </a:extLst>
          </p:cNvPr>
          <p:cNvSpPr txBox="1"/>
          <p:nvPr/>
        </p:nvSpPr>
        <p:spPr>
          <a:xfrm>
            <a:off x="1769808" y="5869523"/>
            <a:ext cx="47198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A5A5A5"/>
                </a:solidFill>
                <a:latin typeface="Segoe UI Semilight"/>
                <a:cs typeface="Segoe UI Semilight"/>
              </a:rPr>
              <a:t>If your meeting is accepted, you will be given a time slot for Meet the buyer</a:t>
            </a:r>
          </a:p>
        </p:txBody>
      </p:sp>
      <p:sp>
        <p:nvSpPr>
          <p:cNvPr id="21" name="TextBox 20">
            <a:extLst>
              <a:ext uri="{FF2B5EF4-FFF2-40B4-BE49-F238E27FC236}">
                <a16:creationId xmlns:a16="http://schemas.microsoft.com/office/drawing/2014/main" id="{70D44607-89DF-A012-76FA-C0BB3AAFB5FA}"/>
              </a:ext>
            </a:extLst>
          </p:cNvPr>
          <p:cNvSpPr txBox="1"/>
          <p:nvPr/>
        </p:nvSpPr>
        <p:spPr>
          <a:xfrm>
            <a:off x="808216" y="2728908"/>
            <a:ext cx="210334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A5A5A5"/>
                </a:solidFill>
                <a:latin typeface="Segoe UI Semilight"/>
                <a:cs typeface="Segoe UI Semilight"/>
              </a:rPr>
              <a:t>Meet FSQS buyers and introduce your business</a:t>
            </a:r>
            <a:endParaRPr lang="en-US"/>
          </a:p>
        </p:txBody>
      </p:sp>
      <p:sp>
        <p:nvSpPr>
          <p:cNvPr id="22" name="TextBox 21">
            <a:extLst>
              <a:ext uri="{FF2B5EF4-FFF2-40B4-BE49-F238E27FC236}">
                <a16:creationId xmlns:a16="http://schemas.microsoft.com/office/drawing/2014/main" id="{3A1D912C-0711-186D-88B5-BA90478F786C}"/>
              </a:ext>
            </a:extLst>
          </p:cNvPr>
          <p:cNvSpPr txBox="1"/>
          <p:nvPr/>
        </p:nvSpPr>
        <p:spPr>
          <a:xfrm>
            <a:off x="3918280" y="2722993"/>
            <a:ext cx="2831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A5A5A5"/>
                </a:solidFill>
                <a:latin typeface="Segoe UI Semilight"/>
                <a:cs typeface="Segoe UI Semilight"/>
              </a:rPr>
              <a:t>With procurement representatives relevant to what you offer</a:t>
            </a:r>
            <a:endParaRPr lang="en-US"/>
          </a:p>
        </p:txBody>
      </p:sp>
      <p:sp>
        <p:nvSpPr>
          <p:cNvPr id="23" name="TextBox 22">
            <a:extLst>
              <a:ext uri="{FF2B5EF4-FFF2-40B4-BE49-F238E27FC236}">
                <a16:creationId xmlns:a16="http://schemas.microsoft.com/office/drawing/2014/main" id="{18F9783B-8978-CB7F-E37F-A41BA08DFC91}"/>
              </a:ext>
            </a:extLst>
          </p:cNvPr>
          <p:cNvSpPr txBox="1"/>
          <p:nvPr/>
        </p:nvSpPr>
        <p:spPr>
          <a:xfrm>
            <a:off x="7327900" y="2722993"/>
            <a:ext cx="28310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A5A5A5"/>
                </a:solidFill>
                <a:latin typeface="Segoe UI Semilight"/>
                <a:cs typeface="Segoe UI Semilight"/>
              </a:rPr>
              <a:t>Become a step closer to building a potential relationship</a:t>
            </a:r>
            <a:endParaRPr lang="en-US"/>
          </a:p>
        </p:txBody>
      </p:sp>
      <p:sp>
        <p:nvSpPr>
          <p:cNvPr id="2" name="Rectangle: Rounded Corners 1">
            <a:extLst>
              <a:ext uri="{FF2B5EF4-FFF2-40B4-BE49-F238E27FC236}">
                <a16:creationId xmlns:a16="http://schemas.microsoft.com/office/drawing/2014/main" id="{EDA77FEE-BA0D-6EAF-2D5A-65F8ECEC464A}"/>
              </a:ext>
            </a:extLst>
          </p:cNvPr>
          <p:cNvSpPr/>
          <p:nvPr/>
        </p:nvSpPr>
        <p:spPr>
          <a:xfrm>
            <a:off x="620080" y="4125382"/>
            <a:ext cx="1066233" cy="458637"/>
          </a:xfrm>
          <a:prstGeom prst="roundRect">
            <a:avLst>
              <a:gd name="adj" fmla="val 50000"/>
            </a:avLst>
          </a:prstGeom>
          <a:solidFill>
            <a:srgbClr val="EF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5B215440-BE0A-AEBA-EA8C-3067E0AB8ECA}"/>
              </a:ext>
            </a:extLst>
          </p:cNvPr>
          <p:cNvSpPr txBox="1"/>
          <p:nvPr/>
        </p:nvSpPr>
        <p:spPr>
          <a:xfrm>
            <a:off x="740158" y="4170034"/>
            <a:ext cx="827896" cy="369332"/>
          </a:xfrm>
          <a:prstGeom prst="rect">
            <a:avLst/>
          </a:prstGeom>
          <a:noFill/>
        </p:spPr>
        <p:txBody>
          <a:bodyPr wrap="square" rtlCol="0">
            <a:spAutoFit/>
          </a:bodyPr>
          <a:lstStyle/>
          <a:p>
            <a:pPr algn="ctr"/>
            <a:r>
              <a:rPr lang="en-GB">
                <a:solidFill>
                  <a:schemeClr val="bg1"/>
                </a:solidFill>
                <a:latin typeface="Segoe UI" panose="020B0502040204020203" pitchFamily="34" charset="0"/>
                <a:cs typeface="Segoe UI" panose="020B0502040204020203" pitchFamily="34" charset="0"/>
              </a:rPr>
              <a:t>Step 1</a:t>
            </a:r>
          </a:p>
        </p:txBody>
      </p:sp>
      <p:sp>
        <p:nvSpPr>
          <p:cNvPr id="7" name="Rectangle: Rounded Corners 6">
            <a:extLst>
              <a:ext uri="{FF2B5EF4-FFF2-40B4-BE49-F238E27FC236}">
                <a16:creationId xmlns:a16="http://schemas.microsoft.com/office/drawing/2014/main" id="{C39FD342-6DC4-8612-BF40-5F948EE6A360}"/>
              </a:ext>
            </a:extLst>
          </p:cNvPr>
          <p:cNvSpPr/>
          <p:nvPr/>
        </p:nvSpPr>
        <p:spPr>
          <a:xfrm>
            <a:off x="620080" y="5046706"/>
            <a:ext cx="1066233" cy="458637"/>
          </a:xfrm>
          <a:prstGeom prst="roundRect">
            <a:avLst>
              <a:gd name="adj" fmla="val 50000"/>
            </a:avLst>
          </a:prstGeom>
          <a:solidFill>
            <a:srgbClr val="EF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215D86E-BF40-19D9-C233-A79A5F97B767}"/>
              </a:ext>
            </a:extLst>
          </p:cNvPr>
          <p:cNvSpPr txBox="1"/>
          <p:nvPr/>
        </p:nvSpPr>
        <p:spPr>
          <a:xfrm>
            <a:off x="751845" y="5086789"/>
            <a:ext cx="827896" cy="369332"/>
          </a:xfrm>
          <a:prstGeom prst="rect">
            <a:avLst/>
          </a:prstGeom>
          <a:noFill/>
        </p:spPr>
        <p:txBody>
          <a:bodyPr wrap="square" rtlCol="0">
            <a:spAutoFit/>
          </a:bodyPr>
          <a:lstStyle/>
          <a:p>
            <a:pPr algn="ctr"/>
            <a:r>
              <a:rPr lang="en-GB">
                <a:solidFill>
                  <a:schemeClr val="bg1"/>
                </a:solidFill>
                <a:latin typeface="Segoe UI" panose="020B0502040204020203" pitchFamily="34" charset="0"/>
                <a:cs typeface="Segoe UI" panose="020B0502040204020203" pitchFamily="34" charset="0"/>
              </a:rPr>
              <a:t>Step 2</a:t>
            </a:r>
          </a:p>
        </p:txBody>
      </p:sp>
      <p:sp>
        <p:nvSpPr>
          <p:cNvPr id="9" name="Rectangle: Rounded Corners 8">
            <a:extLst>
              <a:ext uri="{FF2B5EF4-FFF2-40B4-BE49-F238E27FC236}">
                <a16:creationId xmlns:a16="http://schemas.microsoft.com/office/drawing/2014/main" id="{0D433BC4-1AA6-20E5-211B-438933A86F3C}"/>
              </a:ext>
            </a:extLst>
          </p:cNvPr>
          <p:cNvSpPr/>
          <p:nvPr/>
        </p:nvSpPr>
        <p:spPr>
          <a:xfrm>
            <a:off x="632677" y="5917204"/>
            <a:ext cx="1066233" cy="458637"/>
          </a:xfrm>
          <a:prstGeom prst="roundRect">
            <a:avLst>
              <a:gd name="adj" fmla="val 50000"/>
            </a:avLst>
          </a:prstGeom>
          <a:solidFill>
            <a:srgbClr val="EF62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2714CF1-F174-A1F7-0E17-06072ACE231D}"/>
              </a:ext>
            </a:extLst>
          </p:cNvPr>
          <p:cNvSpPr txBox="1"/>
          <p:nvPr/>
        </p:nvSpPr>
        <p:spPr>
          <a:xfrm>
            <a:off x="739248" y="5961856"/>
            <a:ext cx="827896" cy="369332"/>
          </a:xfrm>
          <a:prstGeom prst="rect">
            <a:avLst/>
          </a:prstGeom>
          <a:noFill/>
        </p:spPr>
        <p:txBody>
          <a:bodyPr wrap="square" rtlCol="0">
            <a:spAutoFit/>
          </a:bodyPr>
          <a:lstStyle/>
          <a:p>
            <a:pPr algn="ctr"/>
            <a:r>
              <a:rPr lang="en-GB">
                <a:solidFill>
                  <a:schemeClr val="bg1"/>
                </a:solidFill>
                <a:latin typeface="Segoe UI" panose="020B0502040204020203" pitchFamily="34" charset="0"/>
                <a:cs typeface="Segoe UI" panose="020B0502040204020203" pitchFamily="34" charset="0"/>
              </a:rPr>
              <a:t>Step 3</a:t>
            </a:r>
          </a:p>
        </p:txBody>
      </p:sp>
      <p:sp>
        <p:nvSpPr>
          <p:cNvPr id="14" name="object 18">
            <a:extLst>
              <a:ext uri="{FF2B5EF4-FFF2-40B4-BE49-F238E27FC236}">
                <a16:creationId xmlns:a16="http://schemas.microsoft.com/office/drawing/2014/main" id="{30C9F6BE-5716-02D2-419C-54A08647CDCF}"/>
              </a:ext>
            </a:extLst>
          </p:cNvPr>
          <p:cNvSpPr txBox="1"/>
          <p:nvPr/>
        </p:nvSpPr>
        <p:spPr>
          <a:xfrm>
            <a:off x="8978686" y="817594"/>
            <a:ext cx="1462485" cy="139141"/>
          </a:xfrm>
          <a:prstGeom prst="rect">
            <a:avLst/>
          </a:prstGeom>
        </p:spPr>
        <p:txBody>
          <a:bodyPr vert="horz" wrap="square" lIns="0" tIns="15875" rIns="0" bIns="0" rtlCol="0">
            <a:spAutoFit/>
          </a:bodyPr>
          <a:lstStyle>
            <a:defPPr>
              <a:defRPr kern="0"/>
            </a:defPPr>
          </a:lstStyle>
          <a:p>
            <a:pPr marL="12700">
              <a:lnSpc>
                <a:spcPct val="100000"/>
              </a:lnSpc>
              <a:spcBef>
                <a:spcPts val="125"/>
              </a:spcBef>
            </a:pPr>
            <a:r>
              <a:rPr sz="800" b="1">
                <a:solidFill>
                  <a:srgbClr val="9B9A98"/>
                </a:solidFill>
                <a:latin typeface="Segoe UI"/>
                <a:cs typeface="Segoe UI"/>
              </a:rPr>
              <a:t>Confidence</a:t>
            </a:r>
            <a:r>
              <a:rPr sz="800" b="1" spc="95">
                <a:solidFill>
                  <a:srgbClr val="9B9A98"/>
                </a:solidFill>
                <a:latin typeface="Segoe UI"/>
                <a:cs typeface="Segoe UI"/>
              </a:rPr>
              <a:t> </a:t>
            </a:r>
            <a:r>
              <a:rPr sz="800" b="1">
                <a:solidFill>
                  <a:srgbClr val="9B9A98"/>
                </a:solidFill>
                <a:latin typeface="Segoe UI"/>
                <a:cs typeface="Segoe UI"/>
              </a:rPr>
              <a:t>is</a:t>
            </a:r>
            <a:r>
              <a:rPr sz="800" b="1" spc="95">
                <a:solidFill>
                  <a:srgbClr val="9B9A98"/>
                </a:solidFill>
                <a:latin typeface="Segoe UI"/>
                <a:cs typeface="Segoe UI"/>
              </a:rPr>
              <a:t> </a:t>
            </a:r>
            <a:r>
              <a:rPr sz="800" b="1" spc="-10">
                <a:solidFill>
                  <a:srgbClr val="9B9A98"/>
                </a:solidFill>
                <a:latin typeface="Segoe UI"/>
                <a:cs typeface="Segoe UI"/>
              </a:rPr>
              <a:t>everything</a:t>
            </a:r>
            <a:endParaRPr sz="800">
              <a:latin typeface="Segoe UI"/>
              <a:cs typeface="Segoe UI"/>
            </a:endParaRPr>
          </a:p>
        </p:txBody>
      </p:sp>
      <p:pic>
        <p:nvPicPr>
          <p:cNvPr id="15" name="Hellios">
            <a:extLst>
              <a:ext uri="{FF2B5EF4-FFF2-40B4-BE49-F238E27FC236}">
                <a16:creationId xmlns:a16="http://schemas.microsoft.com/office/drawing/2014/main" id="{DCB22A32-8BEB-56BC-964D-BA61BAC6E7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45980" y="479555"/>
            <a:ext cx="1611281" cy="406376"/>
          </a:xfrm>
          <a:prstGeom prst="rect">
            <a:avLst/>
          </a:prstGeom>
        </p:spPr>
      </p:pic>
      <p:sp>
        <p:nvSpPr>
          <p:cNvPr id="11" name="TextBox 10">
            <a:extLst>
              <a:ext uri="{FF2B5EF4-FFF2-40B4-BE49-F238E27FC236}">
                <a16:creationId xmlns:a16="http://schemas.microsoft.com/office/drawing/2014/main" id="{CA7F2E77-0509-4B97-607B-D126950620EB}"/>
              </a:ext>
            </a:extLst>
          </p:cNvPr>
          <p:cNvSpPr txBox="1"/>
          <p:nvPr/>
        </p:nvSpPr>
        <p:spPr>
          <a:xfrm>
            <a:off x="615306" y="370412"/>
            <a:ext cx="2415731" cy="3847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900">
                <a:solidFill>
                  <a:srgbClr val="999999"/>
                </a:solidFill>
                <a:latin typeface="Segoe UI Semilight"/>
                <a:cs typeface="Segoe UI Semilight"/>
              </a:rPr>
              <a:t>New for 2025!</a:t>
            </a:r>
            <a:endParaRPr lang="en-US" sz="1900">
              <a:latin typeface="Segoe UI Semilight"/>
              <a:cs typeface="Segoe UI Semilight"/>
            </a:endParaRPr>
          </a:p>
        </p:txBody>
      </p:sp>
      <p:pic>
        <p:nvPicPr>
          <p:cNvPr id="20" name="Picture 19" descr="A purple and black shopping cart with a gear inside&#10;&#10;Description automatically generated">
            <a:extLst>
              <a:ext uri="{FF2B5EF4-FFF2-40B4-BE49-F238E27FC236}">
                <a16:creationId xmlns:a16="http://schemas.microsoft.com/office/drawing/2014/main" id="{82BB9B88-88D1-FD09-40B1-FD7ED303E0C7}"/>
              </a:ext>
            </a:extLst>
          </p:cNvPr>
          <p:cNvPicPr>
            <a:picLocks noChangeAspect="1"/>
          </p:cNvPicPr>
          <p:nvPr/>
        </p:nvPicPr>
        <p:blipFill>
          <a:blip r:embed="rId5"/>
          <a:stretch>
            <a:fillRect/>
          </a:stretch>
        </p:blipFill>
        <p:spPr>
          <a:xfrm>
            <a:off x="4417311" y="1335764"/>
            <a:ext cx="1840196" cy="1719366"/>
          </a:xfrm>
          <a:prstGeom prst="rect">
            <a:avLst/>
          </a:prstGeom>
        </p:spPr>
      </p:pic>
      <p:pic>
        <p:nvPicPr>
          <p:cNvPr id="24" name="Picture 23" descr="A line art of people in a booth&#10;&#10;Description automatically generated">
            <a:extLst>
              <a:ext uri="{FF2B5EF4-FFF2-40B4-BE49-F238E27FC236}">
                <a16:creationId xmlns:a16="http://schemas.microsoft.com/office/drawing/2014/main" id="{85750F11-C44B-C594-684A-72FD514482D5}"/>
              </a:ext>
            </a:extLst>
          </p:cNvPr>
          <p:cNvPicPr>
            <a:picLocks noChangeAspect="1"/>
          </p:cNvPicPr>
          <p:nvPr/>
        </p:nvPicPr>
        <p:blipFill>
          <a:blip r:embed="rId6"/>
          <a:stretch>
            <a:fillRect/>
          </a:stretch>
        </p:blipFill>
        <p:spPr>
          <a:xfrm>
            <a:off x="1044310" y="1347469"/>
            <a:ext cx="1634716" cy="1690946"/>
          </a:xfrm>
          <a:prstGeom prst="rect">
            <a:avLst/>
          </a:prstGeom>
        </p:spPr>
      </p:pic>
      <p:pic>
        <p:nvPicPr>
          <p:cNvPr id="25" name="Picture 24" descr="A purple line drawing of handshake with a light bulb above it&#10;&#10;Description automatically generated">
            <a:extLst>
              <a:ext uri="{FF2B5EF4-FFF2-40B4-BE49-F238E27FC236}">
                <a16:creationId xmlns:a16="http://schemas.microsoft.com/office/drawing/2014/main" id="{56FD6E08-D5A7-E570-3B33-1C748F9DE07F}"/>
              </a:ext>
            </a:extLst>
          </p:cNvPr>
          <p:cNvPicPr>
            <a:picLocks noChangeAspect="1"/>
          </p:cNvPicPr>
          <p:nvPr/>
        </p:nvPicPr>
        <p:blipFill>
          <a:blip r:embed="rId7"/>
          <a:stretch>
            <a:fillRect/>
          </a:stretch>
        </p:blipFill>
        <p:spPr>
          <a:xfrm>
            <a:off x="7845425" y="1110289"/>
            <a:ext cx="1795077" cy="19448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ed Rectangle 53">
            <a:extLst>
              <a:ext uri="{FF2B5EF4-FFF2-40B4-BE49-F238E27FC236}">
                <a16:creationId xmlns:a16="http://schemas.microsoft.com/office/drawing/2014/main" id="{8562B014-4349-67FE-6C2F-1582F0C55C21}"/>
              </a:ext>
            </a:extLst>
          </p:cNvPr>
          <p:cNvSpPr/>
          <p:nvPr/>
        </p:nvSpPr>
        <p:spPr>
          <a:xfrm>
            <a:off x="5400280" y="3351812"/>
            <a:ext cx="5032966" cy="3204309"/>
          </a:xfrm>
          <a:prstGeom prst="roundRect">
            <a:avLst>
              <a:gd name="adj" fmla="val 4209"/>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latin typeface="Segoe UI Semilight"/>
              <a:cs typeface="Segoe UI Semilight"/>
            </a:endParaRPr>
          </a:p>
        </p:txBody>
      </p:sp>
      <p:sp>
        <p:nvSpPr>
          <p:cNvPr id="52" name="Rounded Rectangle 51">
            <a:extLst>
              <a:ext uri="{FF2B5EF4-FFF2-40B4-BE49-F238E27FC236}">
                <a16:creationId xmlns:a16="http://schemas.microsoft.com/office/drawing/2014/main" id="{58346482-8953-C040-D984-A264B140537F}"/>
              </a:ext>
            </a:extLst>
          </p:cNvPr>
          <p:cNvSpPr/>
          <p:nvPr/>
        </p:nvSpPr>
        <p:spPr>
          <a:xfrm>
            <a:off x="5385284" y="1564343"/>
            <a:ext cx="4997940" cy="1654772"/>
          </a:xfrm>
          <a:prstGeom prst="roundRect">
            <a:avLst>
              <a:gd name="adj" fmla="val 4209"/>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latin typeface="Segoe UI Semilight"/>
              <a:cs typeface="Segoe UI Semilight"/>
            </a:endParaRPr>
          </a:p>
        </p:txBody>
      </p:sp>
      <p:sp>
        <p:nvSpPr>
          <p:cNvPr id="2" name="object 2"/>
          <p:cNvSpPr txBox="1"/>
          <p:nvPr/>
        </p:nvSpPr>
        <p:spPr>
          <a:xfrm>
            <a:off x="438698" y="1840979"/>
            <a:ext cx="4913373" cy="1287532"/>
          </a:xfrm>
          <a:prstGeom prst="rect">
            <a:avLst/>
          </a:prstGeom>
        </p:spPr>
        <p:txBody>
          <a:bodyPr vert="horz" wrap="square" lIns="0" tIns="12700" rIns="0" bIns="0" rtlCol="0" anchor="t">
            <a:spAutoFit/>
          </a:bodyPr>
          <a:lstStyle/>
          <a:p>
            <a:pPr marL="12700" marR="5080">
              <a:spcBef>
                <a:spcPts val="100"/>
              </a:spcBef>
            </a:pPr>
            <a:r>
              <a:rPr lang="en-US" sz="3200" b="1">
                <a:solidFill>
                  <a:srgbClr val="E65F8E"/>
                </a:solidFill>
                <a:latin typeface="Segoe UI"/>
                <a:cs typeface="Segoe UI Semilight"/>
              </a:rPr>
              <a:t>Be Seen. Be Heard. </a:t>
            </a:r>
            <a:br>
              <a:rPr lang="en-US" sz="3200" b="1">
                <a:solidFill>
                  <a:srgbClr val="E65F8E"/>
                </a:solidFill>
                <a:latin typeface="Segoe UI"/>
                <a:cs typeface="Segoe UI Semilight"/>
              </a:rPr>
            </a:br>
            <a:r>
              <a:rPr lang="en-US" sz="3200" b="1">
                <a:solidFill>
                  <a:srgbClr val="E65F8E"/>
                </a:solidFill>
                <a:latin typeface="Segoe UI"/>
                <a:cs typeface="Segoe UI Semilight"/>
              </a:rPr>
              <a:t>Be Remembered.</a:t>
            </a:r>
            <a:endParaRPr lang="en-US" sz="2000" b="1">
              <a:latin typeface="Segoe UI"/>
              <a:cs typeface="Segoe UI Semilight"/>
            </a:endParaRPr>
          </a:p>
          <a:p>
            <a:pPr marL="12700" marR="5080">
              <a:spcBef>
                <a:spcPts val="100"/>
              </a:spcBef>
            </a:pPr>
            <a:endParaRPr lang="en-US">
              <a:solidFill>
                <a:schemeClr val="bg1"/>
              </a:solidFill>
              <a:latin typeface="Segoe UI Semilight"/>
              <a:cs typeface="Segoe UI Semilight"/>
            </a:endParaRPr>
          </a:p>
        </p:txBody>
      </p:sp>
      <p:sp>
        <p:nvSpPr>
          <p:cNvPr id="12" name="object 12"/>
          <p:cNvSpPr txBox="1">
            <a:spLocks noGrp="1"/>
          </p:cNvSpPr>
          <p:nvPr>
            <p:ph type="title" idx="4294967295"/>
          </p:nvPr>
        </p:nvSpPr>
        <p:spPr>
          <a:xfrm>
            <a:off x="5588966" y="1561699"/>
            <a:ext cx="4678362" cy="358431"/>
          </a:xfrm>
          <a:prstGeom prst="rect">
            <a:avLst/>
          </a:prstGeom>
        </p:spPr>
        <p:txBody>
          <a:bodyPr vert="horz" wrap="square" lIns="0" tIns="111125" rIns="0" bIns="0" rtlCol="0" anchor="t">
            <a:spAutoFit/>
          </a:bodyPr>
          <a:lstStyle/>
          <a:p>
            <a:pPr marL="12700">
              <a:spcBef>
                <a:spcPts val="875"/>
              </a:spcBef>
            </a:pPr>
            <a:r>
              <a:rPr lang="en-US">
                <a:solidFill>
                  <a:srgbClr val="EF6297"/>
                </a:solidFill>
              </a:rPr>
              <a:t>Bronze Sponsor - £7,500</a:t>
            </a:r>
            <a:endParaRPr/>
          </a:p>
        </p:txBody>
      </p:sp>
      <p:sp>
        <p:nvSpPr>
          <p:cNvPr id="14" name="object 14"/>
          <p:cNvSpPr txBox="1"/>
          <p:nvPr/>
        </p:nvSpPr>
        <p:spPr>
          <a:xfrm>
            <a:off x="5588272" y="3354398"/>
            <a:ext cx="4078829" cy="358431"/>
          </a:xfrm>
          <a:prstGeom prst="rect">
            <a:avLst/>
          </a:prstGeom>
        </p:spPr>
        <p:txBody>
          <a:bodyPr vert="horz" wrap="square" lIns="0" tIns="111125" rIns="0" bIns="0" rtlCol="0" anchor="t">
            <a:spAutoFit/>
          </a:bodyPr>
          <a:lstStyle/>
          <a:p>
            <a:pPr marL="12700">
              <a:spcBef>
                <a:spcPts val="875"/>
              </a:spcBef>
            </a:pPr>
            <a:r>
              <a:rPr lang="en-US" sz="1600" b="1">
                <a:solidFill>
                  <a:srgbClr val="EF6297"/>
                </a:solidFill>
                <a:latin typeface="Segoe UI"/>
                <a:cs typeface="Segoe UI"/>
              </a:rPr>
              <a:t>Gold Sponsor - £15,000</a:t>
            </a:r>
            <a:endParaRPr sz="1250" spc="-10">
              <a:solidFill>
                <a:srgbClr val="9B9A98"/>
              </a:solidFill>
              <a:latin typeface="Segoe UI Semilight"/>
              <a:cs typeface="Segoe UI Semilight"/>
            </a:endParaRPr>
          </a:p>
        </p:txBody>
      </p:sp>
      <p:pic>
        <p:nvPicPr>
          <p:cNvPr id="49" name="Graphic 48">
            <a:extLst>
              <a:ext uri="{FF2B5EF4-FFF2-40B4-BE49-F238E27FC236}">
                <a16:creationId xmlns:a16="http://schemas.microsoft.com/office/drawing/2014/main" id="{B43FB54A-032A-FFF9-D845-DD40C2F41F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457" y="5996560"/>
            <a:ext cx="1239811" cy="307109"/>
          </a:xfrm>
          <a:prstGeom prst="rect">
            <a:avLst/>
          </a:prstGeom>
        </p:spPr>
      </p:pic>
      <p:pic>
        <p:nvPicPr>
          <p:cNvPr id="3" name="Graphic 2">
            <a:extLst>
              <a:ext uri="{FF2B5EF4-FFF2-40B4-BE49-F238E27FC236}">
                <a16:creationId xmlns:a16="http://schemas.microsoft.com/office/drawing/2014/main" id="{80ADF719-D3A9-870C-12B7-949DAA76AC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300" y="614733"/>
            <a:ext cx="2212340" cy="322328"/>
          </a:xfrm>
          <a:prstGeom prst="rect">
            <a:avLst/>
          </a:prstGeom>
        </p:spPr>
      </p:pic>
      <p:sp>
        <p:nvSpPr>
          <p:cNvPr id="26" name="TextBox 25">
            <a:extLst>
              <a:ext uri="{FF2B5EF4-FFF2-40B4-BE49-F238E27FC236}">
                <a16:creationId xmlns:a16="http://schemas.microsoft.com/office/drawing/2014/main" id="{CD9B8759-88A5-6A61-0256-B788D4B9B181}"/>
              </a:ext>
            </a:extLst>
          </p:cNvPr>
          <p:cNvSpPr txBox="1"/>
          <p:nvPr/>
        </p:nvSpPr>
        <p:spPr>
          <a:xfrm>
            <a:off x="7304903" y="2638753"/>
            <a:ext cx="1525529"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cs typeface="Segoe UI Semilight"/>
              </a:rPr>
              <a:t>Market stall</a:t>
            </a:r>
            <a:endParaRPr lang="en-US" sz="1300">
              <a:latin typeface="Segoe UI Semilight"/>
              <a:cs typeface="Segoe UI Semilight"/>
            </a:endParaRPr>
          </a:p>
        </p:txBody>
      </p:sp>
      <p:sp>
        <p:nvSpPr>
          <p:cNvPr id="27" name="TextBox 26">
            <a:extLst>
              <a:ext uri="{FF2B5EF4-FFF2-40B4-BE49-F238E27FC236}">
                <a16:creationId xmlns:a16="http://schemas.microsoft.com/office/drawing/2014/main" id="{B789ACF2-BFDA-E7CA-7F74-2E68774A402C}"/>
              </a:ext>
            </a:extLst>
          </p:cNvPr>
          <p:cNvSpPr txBox="1"/>
          <p:nvPr/>
        </p:nvSpPr>
        <p:spPr>
          <a:xfrm>
            <a:off x="8896048" y="2644254"/>
            <a:ext cx="13736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rPr>
              <a:t>3 conference</a:t>
            </a:r>
            <a:br>
              <a:rPr lang="en-US" sz="1300">
                <a:solidFill>
                  <a:srgbClr val="9B9A98"/>
                </a:solidFill>
                <a:latin typeface="Segoe UI Semilight"/>
              </a:rPr>
            </a:br>
            <a:r>
              <a:rPr lang="en-US" sz="1300">
                <a:solidFill>
                  <a:srgbClr val="9B9A98"/>
                </a:solidFill>
                <a:latin typeface="Segoe UI Semilight"/>
                <a:cs typeface="Segoe UI Semilight"/>
              </a:rPr>
              <a:t>tickets</a:t>
            </a:r>
          </a:p>
        </p:txBody>
      </p:sp>
      <p:sp>
        <p:nvSpPr>
          <p:cNvPr id="34" name="TextBox 33">
            <a:extLst>
              <a:ext uri="{FF2B5EF4-FFF2-40B4-BE49-F238E27FC236}">
                <a16:creationId xmlns:a16="http://schemas.microsoft.com/office/drawing/2014/main" id="{48E05E68-34C9-1890-F121-48F2C8740EBE}"/>
              </a:ext>
            </a:extLst>
          </p:cNvPr>
          <p:cNvSpPr txBox="1"/>
          <p:nvPr/>
        </p:nvSpPr>
        <p:spPr>
          <a:xfrm>
            <a:off x="8971351" y="5893402"/>
            <a:ext cx="13736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rPr>
              <a:t>6 conference</a:t>
            </a:r>
            <a:br>
              <a:rPr lang="en-US" sz="1300">
                <a:solidFill>
                  <a:srgbClr val="9B9A98"/>
                </a:solidFill>
                <a:latin typeface="Segoe UI Semilight"/>
              </a:rPr>
            </a:br>
            <a:r>
              <a:rPr lang="en-US" sz="1300">
                <a:solidFill>
                  <a:srgbClr val="9B9A98"/>
                </a:solidFill>
                <a:latin typeface="Segoe UI Semilight"/>
                <a:cs typeface="Segoe UI Semilight"/>
              </a:rPr>
              <a:t>tickets</a:t>
            </a:r>
          </a:p>
        </p:txBody>
      </p:sp>
      <p:sp>
        <p:nvSpPr>
          <p:cNvPr id="35" name="TextBox 34">
            <a:extLst>
              <a:ext uri="{FF2B5EF4-FFF2-40B4-BE49-F238E27FC236}">
                <a16:creationId xmlns:a16="http://schemas.microsoft.com/office/drawing/2014/main" id="{29EF6A69-B697-0E04-4548-52273640502A}"/>
              </a:ext>
            </a:extLst>
          </p:cNvPr>
          <p:cNvSpPr txBox="1"/>
          <p:nvPr/>
        </p:nvSpPr>
        <p:spPr>
          <a:xfrm>
            <a:off x="5508266" y="5994039"/>
            <a:ext cx="15527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A5A5A5"/>
                </a:solidFill>
                <a:latin typeface="Segoe UI Semilight"/>
              </a:rPr>
              <a:t>4 seats at the Speakers' Dinner</a:t>
            </a:r>
            <a:endParaRPr lang="en-US" sz="1300">
              <a:latin typeface="Segoe UI Semilight"/>
              <a:cs typeface="Segoe UI Semilight"/>
            </a:endParaRPr>
          </a:p>
        </p:txBody>
      </p:sp>
      <p:sp>
        <p:nvSpPr>
          <p:cNvPr id="36" name="TextBox 35">
            <a:extLst>
              <a:ext uri="{FF2B5EF4-FFF2-40B4-BE49-F238E27FC236}">
                <a16:creationId xmlns:a16="http://schemas.microsoft.com/office/drawing/2014/main" id="{02914141-378B-A210-FBD6-A87E7BF377BB}"/>
              </a:ext>
            </a:extLst>
          </p:cNvPr>
          <p:cNvSpPr txBox="1"/>
          <p:nvPr/>
        </p:nvSpPr>
        <p:spPr>
          <a:xfrm>
            <a:off x="7322345" y="5951056"/>
            <a:ext cx="13736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cs typeface="Segoe UI Semilight"/>
              </a:rPr>
              <a:t>Website branding</a:t>
            </a:r>
            <a:endParaRPr lang="en-US" sz="1300">
              <a:latin typeface="Segoe UI Semilight"/>
              <a:cs typeface="Segoe UI Semilight"/>
            </a:endParaRPr>
          </a:p>
        </p:txBody>
      </p:sp>
      <p:sp>
        <p:nvSpPr>
          <p:cNvPr id="37" name="TextBox 36">
            <a:extLst>
              <a:ext uri="{FF2B5EF4-FFF2-40B4-BE49-F238E27FC236}">
                <a16:creationId xmlns:a16="http://schemas.microsoft.com/office/drawing/2014/main" id="{20AD4518-A294-B4AF-9AB3-6FE62FB88922}"/>
              </a:ext>
            </a:extLst>
          </p:cNvPr>
          <p:cNvSpPr txBox="1"/>
          <p:nvPr/>
        </p:nvSpPr>
        <p:spPr>
          <a:xfrm>
            <a:off x="7262659" y="4521139"/>
            <a:ext cx="1552873"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a:solidFill>
                  <a:srgbClr val="A5A5A5"/>
                </a:solidFill>
                <a:latin typeface="Segoe UI"/>
                <a:cs typeface="Segoe UI Semilight"/>
              </a:rPr>
              <a:t>Premium</a:t>
            </a:r>
            <a:r>
              <a:rPr lang="en-US" sz="1300">
                <a:solidFill>
                  <a:srgbClr val="A5A5A5"/>
                </a:solidFill>
                <a:latin typeface="Segoe UI Semilight"/>
                <a:cs typeface="Segoe UI Semilight"/>
              </a:rPr>
              <a:t> market stall</a:t>
            </a:r>
            <a:endParaRPr lang="en-US">
              <a:solidFill>
                <a:srgbClr val="A5A5A5"/>
              </a:solidFill>
            </a:endParaRPr>
          </a:p>
        </p:txBody>
      </p:sp>
      <p:sp>
        <p:nvSpPr>
          <p:cNvPr id="39" name="TextBox 38">
            <a:extLst>
              <a:ext uri="{FF2B5EF4-FFF2-40B4-BE49-F238E27FC236}">
                <a16:creationId xmlns:a16="http://schemas.microsoft.com/office/drawing/2014/main" id="{149575A8-158A-CE6F-7129-C749EAAE2DB0}"/>
              </a:ext>
            </a:extLst>
          </p:cNvPr>
          <p:cNvSpPr txBox="1"/>
          <p:nvPr/>
        </p:nvSpPr>
        <p:spPr>
          <a:xfrm>
            <a:off x="8983755" y="4639159"/>
            <a:ext cx="124247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cs typeface="Segoe UI Semilight"/>
              </a:rPr>
              <a:t>Panel Slot</a:t>
            </a:r>
            <a:endParaRPr lang="en-US" sz="1300">
              <a:latin typeface="Segoe UI Semilight"/>
              <a:cs typeface="Segoe UI Semilight"/>
            </a:endParaRPr>
          </a:p>
        </p:txBody>
      </p:sp>
      <p:sp>
        <p:nvSpPr>
          <p:cNvPr id="4" name="object 12">
            <a:extLst>
              <a:ext uri="{FF2B5EF4-FFF2-40B4-BE49-F238E27FC236}">
                <a16:creationId xmlns:a16="http://schemas.microsoft.com/office/drawing/2014/main" id="{184C77E0-A59A-534A-7E15-F48DA89E6551}"/>
              </a:ext>
            </a:extLst>
          </p:cNvPr>
          <p:cNvSpPr txBox="1">
            <a:spLocks/>
          </p:cNvSpPr>
          <p:nvPr/>
        </p:nvSpPr>
        <p:spPr>
          <a:xfrm>
            <a:off x="5588966" y="2083356"/>
            <a:ext cx="1578454" cy="850874"/>
          </a:xfrm>
          <a:prstGeom prst="rect">
            <a:avLst/>
          </a:prstGeom>
        </p:spPr>
        <p:txBody>
          <a:bodyPr vert="horz" wrap="square" lIns="0" tIns="111125" rIns="0" bIns="0" rtlCol="0" anchor="t">
            <a:spAutoFit/>
          </a:bodyPr>
          <a:lstStyle>
            <a:lvl1pPr>
              <a:defRPr sz="1600" b="1" i="0">
                <a:solidFill>
                  <a:srgbClr val="E0195E"/>
                </a:solidFill>
                <a:latin typeface="Segoe UI"/>
                <a:ea typeface="+mj-ea"/>
                <a:cs typeface="Segoe UI"/>
              </a:defRPr>
            </a:lvl1pPr>
          </a:lstStyle>
          <a:p>
            <a:pPr marL="12700" algn="ctr">
              <a:spcBef>
                <a:spcPts val="875"/>
              </a:spcBef>
            </a:pPr>
            <a:r>
              <a:rPr lang="en-US" sz="2400">
                <a:solidFill>
                  <a:srgbClr val="EF6297"/>
                </a:solidFill>
              </a:rPr>
              <a:t>3 Available</a:t>
            </a:r>
            <a:endParaRPr lang="en-US" sz="2400"/>
          </a:p>
        </p:txBody>
      </p:sp>
      <p:sp>
        <p:nvSpPr>
          <p:cNvPr id="7" name="Rounded Rectangle 53">
            <a:extLst>
              <a:ext uri="{FF2B5EF4-FFF2-40B4-BE49-F238E27FC236}">
                <a16:creationId xmlns:a16="http://schemas.microsoft.com/office/drawing/2014/main" id="{28759019-0A26-7C42-740A-6F28AEA75E0C}"/>
              </a:ext>
            </a:extLst>
          </p:cNvPr>
          <p:cNvSpPr/>
          <p:nvPr/>
        </p:nvSpPr>
        <p:spPr>
          <a:xfrm>
            <a:off x="294228" y="3351812"/>
            <a:ext cx="4939473" cy="3204309"/>
          </a:xfrm>
          <a:prstGeom prst="roundRect">
            <a:avLst>
              <a:gd name="adj" fmla="val 4209"/>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00">
              <a:latin typeface="Segoe UI Semilight"/>
              <a:cs typeface="Segoe UI Semilight"/>
            </a:endParaRPr>
          </a:p>
        </p:txBody>
      </p:sp>
      <p:sp>
        <p:nvSpPr>
          <p:cNvPr id="9" name="object 14">
            <a:extLst>
              <a:ext uri="{FF2B5EF4-FFF2-40B4-BE49-F238E27FC236}">
                <a16:creationId xmlns:a16="http://schemas.microsoft.com/office/drawing/2014/main" id="{C6746DA3-D2EF-4793-0B12-2FB0F7B50716}"/>
              </a:ext>
            </a:extLst>
          </p:cNvPr>
          <p:cNvSpPr txBox="1"/>
          <p:nvPr/>
        </p:nvSpPr>
        <p:spPr>
          <a:xfrm>
            <a:off x="453910" y="3351051"/>
            <a:ext cx="3492273" cy="358431"/>
          </a:xfrm>
          <a:prstGeom prst="rect">
            <a:avLst/>
          </a:prstGeom>
        </p:spPr>
        <p:txBody>
          <a:bodyPr vert="horz" wrap="square" lIns="0" tIns="111125" rIns="0" bIns="0" rtlCol="0" anchor="t">
            <a:spAutoFit/>
          </a:bodyPr>
          <a:lstStyle/>
          <a:p>
            <a:pPr marL="12700">
              <a:spcBef>
                <a:spcPts val="875"/>
              </a:spcBef>
            </a:pPr>
            <a:r>
              <a:rPr lang="en-US" sz="1600" b="1">
                <a:solidFill>
                  <a:srgbClr val="EF6297"/>
                </a:solidFill>
                <a:latin typeface="Segoe UI"/>
                <a:cs typeface="Segoe UI"/>
              </a:rPr>
              <a:t>Silver Sponsor - £10,000</a:t>
            </a:r>
            <a:endParaRPr sz="1250" spc="-10">
              <a:solidFill>
                <a:srgbClr val="9B9A98"/>
              </a:solidFill>
              <a:latin typeface="Segoe UI Semilight"/>
              <a:cs typeface="Segoe UI Semilight"/>
            </a:endParaRPr>
          </a:p>
        </p:txBody>
      </p:sp>
      <p:sp>
        <p:nvSpPr>
          <p:cNvPr id="42" name="TextBox 41">
            <a:extLst>
              <a:ext uri="{FF2B5EF4-FFF2-40B4-BE49-F238E27FC236}">
                <a16:creationId xmlns:a16="http://schemas.microsoft.com/office/drawing/2014/main" id="{13846474-8EFD-1781-D2B4-82395B5CA13A}"/>
              </a:ext>
            </a:extLst>
          </p:cNvPr>
          <p:cNvSpPr txBox="1"/>
          <p:nvPr/>
        </p:nvSpPr>
        <p:spPr>
          <a:xfrm>
            <a:off x="3704985" y="5941741"/>
            <a:ext cx="13736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rPr>
              <a:t>4 conference</a:t>
            </a:r>
            <a:br>
              <a:rPr lang="en-US" sz="1300">
                <a:solidFill>
                  <a:srgbClr val="9B9A98"/>
                </a:solidFill>
                <a:latin typeface="Segoe UI Semilight"/>
              </a:rPr>
            </a:br>
            <a:r>
              <a:rPr lang="en-US" sz="1300">
                <a:solidFill>
                  <a:srgbClr val="9B9A98"/>
                </a:solidFill>
                <a:latin typeface="Segoe UI Semilight"/>
                <a:cs typeface="Segoe UI Semilight"/>
              </a:rPr>
              <a:t>tickets</a:t>
            </a:r>
          </a:p>
        </p:txBody>
      </p:sp>
      <p:sp>
        <p:nvSpPr>
          <p:cNvPr id="43" name="TextBox 42">
            <a:extLst>
              <a:ext uri="{FF2B5EF4-FFF2-40B4-BE49-F238E27FC236}">
                <a16:creationId xmlns:a16="http://schemas.microsoft.com/office/drawing/2014/main" id="{9DB6F01D-1D87-0E5F-746A-7451942069AA}"/>
              </a:ext>
            </a:extLst>
          </p:cNvPr>
          <p:cNvSpPr txBox="1"/>
          <p:nvPr/>
        </p:nvSpPr>
        <p:spPr>
          <a:xfrm>
            <a:off x="404671" y="6005727"/>
            <a:ext cx="15527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rPr>
              <a:t>2 seats at the Speakers' Dinner</a:t>
            </a:r>
            <a:endParaRPr lang="en-US" sz="1300">
              <a:latin typeface="Segoe UI Semilight"/>
              <a:cs typeface="Segoe UI Semilight"/>
            </a:endParaRPr>
          </a:p>
        </p:txBody>
      </p:sp>
      <p:sp>
        <p:nvSpPr>
          <p:cNvPr id="44" name="TextBox 43">
            <a:extLst>
              <a:ext uri="{FF2B5EF4-FFF2-40B4-BE49-F238E27FC236}">
                <a16:creationId xmlns:a16="http://schemas.microsoft.com/office/drawing/2014/main" id="{F9AC897B-36E9-0E97-BF60-9046326A8BF0}"/>
              </a:ext>
            </a:extLst>
          </p:cNvPr>
          <p:cNvSpPr txBox="1"/>
          <p:nvPr/>
        </p:nvSpPr>
        <p:spPr>
          <a:xfrm>
            <a:off x="2158243" y="5962745"/>
            <a:ext cx="137360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cs typeface="Segoe UI Semilight"/>
              </a:rPr>
              <a:t>Website branding</a:t>
            </a:r>
            <a:endParaRPr lang="en-US" sz="1300">
              <a:latin typeface="Segoe UI Semilight"/>
              <a:cs typeface="Segoe UI Semilight"/>
            </a:endParaRPr>
          </a:p>
        </p:txBody>
      </p:sp>
      <p:sp>
        <p:nvSpPr>
          <p:cNvPr id="45" name="TextBox 44">
            <a:extLst>
              <a:ext uri="{FF2B5EF4-FFF2-40B4-BE49-F238E27FC236}">
                <a16:creationId xmlns:a16="http://schemas.microsoft.com/office/drawing/2014/main" id="{3330868A-952E-E809-848F-57EEBBA7BF50}"/>
              </a:ext>
            </a:extLst>
          </p:cNvPr>
          <p:cNvSpPr txBox="1"/>
          <p:nvPr/>
        </p:nvSpPr>
        <p:spPr>
          <a:xfrm>
            <a:off x="2055301" y="4583945"/>
            <a:ext cx="1583714"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rPr>
              <a:t>Market</a:t>
            </a:r>
            <a:r>
              <a:rPr lang="en-US" sz="1300">
                <a:solidFill>
                  <a:srgbClr val="9B9A98"/>
                </a:solidFill>
                <a:latin typeface="Segoe UI Semilight"/>
                <a:cs typeface="Segoe UI Semilight"/>
              </a:rPr>
              <a:t> stall</a:t>
            </a:r>
            <a:endParaRPr lang="en-US" sz="1300">
              <a:solidFill>
                <a:srgbClr val="FF0000"/>
              </a:solidFill>
              <a:latin typeface="Segoe UI Semilight"/>
              <a:cs typeface="Segoe UI Semilight"/>
            </a:endParaRPr>
          </a:p>
          <a:p>
            <a:pPr algn="ctr"/>
            <a:endParaRPr lang="en-US" sz="1300">
              <a:solidFill>
                <a:srgbClr val="FF0000"/>
              </a:solidFill>
              <a:latin typeface="Segoe UI Semilight"/>
              <a:cs typeface="Segoe UI Semilight"/>
            </a:endParaRPr>
          </a:p>
        </p:txBody>
      </p:sp>
      <p:sp>
        <p:nvSpPr>
          <p:cNvPr id="47" name="TextBox 46">
            <a:extLst>
              <a:ext uri="{FF2B5EF4-FFF2-40B4-BE49-F238E27FC236}">
                <a16:creationId xmlns:a16="http://schemas.microsoft.com/office/drawing/2014/main" id="{67C0475F-FD72-F454-7B70-28D4C2212C8F}"/>
              </a:ext>
            </a:extLst>
          </p:cNvPr>
          <p:cNvSpPr txBox="1"/>
          <p:nvPr/>
        </p:nvSpPr>
        <p:spPr>
          <a:xfrm>
            <a:off x="3753716" y="4606869"/>
            <a:ext cx="124247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a:solidFill>
                  <a:srgbClr val="9B9A98"/>
                </a:solidFill>
                <a:latin typeface="Segoe UI Semilight"/>
                <a:cs typeface="Segoe UI Semilight"/>
              </a:rPr>
              <a:t>Panel Slot</a:t>
            </a:r>
            <a:endParaRPr lang="en-US" sz="1300">
              <a:latin typeface="Segoe UI Semilight"/>
              <a:cs typeface="Segoe UI Semilight"/>
            </a:endParaRPr>
          </a:p>
        </p:txBody>
      </p:sp>
      <p:grpSp>
        <p:nvGrpSpPr>
          <p:cNvPr id="15" name="Group 14">
            <a:extLst>
              <a:ext uri="{FF2B5EF4-FFF2-40B4-BE49-F238E27FC236}">
                <a16:creationId xmlns:a16="http://schemas.microsoft.com/office/drawing/2014/main" id="{5C281777-62C0-8DE0-56C3-C11431581B3D}"/>
              </a:ext>
            </a:extLst>
          </p:cNvPr>
          <p:cNvGrpSpPr/>
          <p:nvPr/>
        </p:nvGrpSpPr>
        <p:grpSpPr>
          <a:xfrm>
            <a:off x="8445969" y="524832"/>
            <a:ext cx="1927338" cy="486839"/>
            <a:chOff x="502745" y="6741416"/>
            <a:chExt cx="1927338" cy="486839"/>
          </a:xfrm>
        </p:grpSpPr>
        <p:pic>
          <p:nvPicPr>
            <p:cNvPr id="6" name="Graphic 5">
              <a:extLst>
                <a:ext uri="{FF2B5EF4-FFF2-40B4-BE49-F238E27FC236}">
                  <a16:creationId xmlns:a16="http://schemas.microsoft.com/office/drawing/2014/main" id="{3DD08866-8DC5-0EBA-BAB4-85A5BB6D5075}"/>
                </a:ext>
              </a:extLst>
            </p:cNvPr>
            <p:cNvPicPr>
              <a:picLocks noChangeAspect="1"/>
            </p:cNvPicPr>
            <p:nvPr/>
          </p:nvPicPr>
          <p:blipFill>
            <a:blip r:embed="rId4">
              <a:extLst>
                <a:ext uri="{96DAC541-7B7A-43D3-8B79-37D633B846F1}">
                  <asvg:svgBlip xmlns:asvg="http://schemas.microsoft.com/office/drawing/2016/SVG/main" r:embed="rId8"/>
                </a:ext>
              </a:extLst>
            </a:blip>
            <a:stretch>
              <a:fillRect/>
            </a:stretch>
          </p:blipFill>
          <p:spPr>
            <a:xfrm>
              <a:off x="502745" y="6741416"/>
              <a:ext cx="1661169" cy="421007"/>
            </a:xfrm>
            <a:prstGeom prst="rect">
              <a:avLst/>
            </a:prstGeom>
          </p:spPr>
        </p:pic>
        <p:sp>
          <p:nvSpPr>
            <p:cNvPr id="13" name="object 18">
              <a:extLst>
                <a:ext uri="{FF2B5EF4-FFF2-40B4-BE49-F238E27FC236}">
                  <a16:creationId xmlns:a16="http://schemas.microsoft.com/office/drawing/2014/main" id="{6FB7889E-E103-2A68-AA31-1C1751D0CB91}"/>
                </a:ext>
              </a:extLst>
            </p:cNvPr>
            <p:cNvSpPr txBox="1"/>
            <p:nvPr/>
          </p:nvSpPr>
          <p:spPr>
            <a:xfrm>
              <a:off x="967598" y="7089114"/>
              <a:ext cx="1462485" cy="139141"/>
            </a:xfrm>
            <a:prstGeom prst="rect">
              <a:avLst/>
            </a:prstGeom>
          </p:spPr>
          <p:txBody>
            <a:bodyPr vert="horz" wrap="square" lIns="0" tIns="15875" rIns="0" bIns="0" rtlCol="0">
              <a:spAutoFit/>
            </a:bodyPr>
            <a:lstStyle>
              <a:defPPr>
                <a:defRPr kern="0"/>
              </a:defPPr>
            </a:lstStyle>
            <a:p>
              <a:pPr marL="12700">
                <a:lnSpc>
                  <a:spcPct val="100000"/>
                </a:lnSpc>
                <a:spcBef>
                  <a:spcPts val="125"/>
                </a:spcBef>
              </a:pPr>
              <a:r>
                <a:rPr sz="800" b="1">
                  <a:solidFill>
                    <a:srgbClr val="FFFFFF"/>
                  </a:solidFill>
                  <a:latin typeface="Segoe UI"/>
                  <a:cs typeface="Segoe UI"/>
                </a:rPr>
                <a:t>Confidence</a:t>
              </a:r>
              <a:r>
                <a:rPr sz="800" b="1" spc="95">
                  <a:solidFill>
                    <a:srgbClr val="FFFFFF"/>
                  </a:solidFill>
                  <a:latin typeface="Segoe UI"/>
                  <a:cs typeface="Segoe UI"/>
                </a:rPr>
                <a:t> </a:t>
              </a:r>
              <a:r>
                <a:rPr sz="800" b="1">
                  <a:solidFill>
                    <a:srgbClr val="FFFFFF"/>
                  </a:solidFill>
                  <a:latin typeface="Segoe UI"/>
                  <a:cs typeface="Segoe UI"/>
                </a:rPr>
                <a:t>is</a:t>
              </a:r>
              <a:r>
                <a:rPr sz="800" b="1" spc="95">
                  <a:solidFill>
                    <a:srgbClr val="FFFFFF"/>
                  </a:solidFill>
                  <a:latin typeface="Segoe UI"/>
                  <a:cs typeface="Segoe UI"/>
                </a:rPr>
                <a:t> </a:t>
              </a:r>
              <a:r>
                <a:rPr sz="800" b="1" spc="-10">
                  <a:solidFill>
                    <a:srgbClr val="FFFFFF"/>
                  </a:solidFill>
                  <a:latin typeface="Segoe UI"/>
                  <a:cs typeface="Segoe UI"/>
                </a:rPr>
                <a:t>everything</a:t>
              </a:r>
              <a:endParaRPr sz="800">
                <a:solidFill>
                  <a:srgbClr val="FFFFFF"/>
                </a:solidFill>
                <a:latin typeface="Segoe UI"/>
                <a:cs typeface="Segoe UI"/>
              </a:endParaRPr>
            </a:p>
          </p:txBody>
        </p:sp>
      </p:grpSp>
      <p:sp>
        <p:nvSpPr>
          <p:cNvPr id="8" name="TextBox 7">
            <a:extLst>
              <a:ext uri="{FF2B5EF4-FFF2-40B4-BE49-F238E27FC236}">
                <a16:creationId xmlns:a16="http://schemas.microsoft.com/office/drawing/2014/main" id="{B6C389B9-0319-1BDC-2649-B316D56E4465}"/>
              </a:ext>
            </a:extLst>
          </p:cNvPr>
          <p:cNvSpPr txBox="1"/>
          <p:nvPr/>
        </p:nvSpPr>
        <p:spPr>
          <a:xfrm>
            <a:off x="364709" y="6807926"/>
            <a:ext cx="97502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bg1"/>
                </a:solidFill>
                <a:latin typeface="Segoe UI Semilight"/>
                <a:cs typeface="Segoe UI Semilight"/>
              </a:rPr>
              <a:t>For any questions or further information, please email marketing@hellios.com.</a:t>
            </a:r>
            <a:endParaRPr lang="en-US">
              <a:solidFill>
                <a:schemeClr val="bg1"/>
              </a:solidFill>
            </a:endParaRPr>
          </a:p>
        </p:txBody>
      </p:sp>
      <p:pic>
        <p:nvPicPr>
          <p:cNvPr id="18" name="Picture 17" descr="A line art of people in a booth&#10;&#10;Description automatically generated">
            <a:extLst>
              <a:ext uri="{FF2B5EF4-FFF2-40B4-BE49-F238E27FC236}">
                <a16:creationId xmlns:a16="http://schemas.microsoft.com/office/drawing/2014/main" id="{E179906D-33A2-C150-978F-53C20FE7F31E}"/>
              </a:ext>
            </a:extLst>
          </p:cNvPr>
          <p:cNvPicPr>
            <a:picLocks noChangeAspect="1"/>
          </p:cNvPicPr>
          <p:nvPr/>
        </p:nvPicPr>
        <p:blipFill>
          <a:blip r:embed="rId9"/>
          <a:stretch>
            <a:fillRect/>
          </a:stretch>
        </p:blipFill>
        <p:spPr>
          <a:xfrm>
            <a:off x="2231866" y="3606205"/>
            <a:ext cx="1193478" cy="1148019"/>
          </a:xfrm>
          <a:prstGeom prst="rect">
            <a:avLst/>
          </a:prstGeom>
        </p:spPr>
      </p:pic>
      <p:pic>
        <p:nvPicPr>
          <p:cNvPr id="19" name="Picture 18" descr="A purple line art of a room with chairs and a table&#10;&#10;Description automatically generated">
            <a:extLst>
              <a:ext uri="{FF2B5EF4-FFF2-40B4-BE49-F238E27FC236}">
                <a16:creationId xmlns:a16="http://schemas.microsoft.com/office/drawing/2014/main" id="{A976C8D3-EABA-5199-ABD5-2EEC7FA17FCE}"/>
              </a:ext>
            </a:extLst>
          </p:cNvPr>
          <p:cNvPicPr>
            <a:picLocks noChangeAspect="1"/>
          </p:cNvPicPr>
          <p:nvPr/>
        </p:nvPicPr>
        <p:blipFill>
          <a:blip r:embed="rId10"/>
          <a:stretch>
            <a:fillRect/>
          </a:stretch>
        </p:blipFill>
        <p:spPr>
          <a:xfrm>
            <a:off x="3702174" y="3502222"/>
            <a:ext cx="1373959" cy="1313410"/>
          </a:xfrm>
          <a:prstGeom prst="rect">
            <a:avLst/>
          </a:prstGeom>
        </p:spPr>
      </p:pic>
      <p:pic>
        <p:nvPicPr>
          <p:cNvPr id="28" name="Picture 27" descr="A purple line on a black background&#10;&#10;Description automatically generated">
            <a:extLst>
              <a:ext uri="{FF2B5EF4-FFF2-40B4-BE49-F238E27FC236}">
                <a16:creationId xmlns:a16="http://schemas.microsoft.com/office/drawing/2014/main" id="{B75FEAB5-383C-5477-5C66-FB203755BB63}"/>
              </a:ext>
            </a:extLst>
          </p:cNvPr>
          <p:cNvPicPr>
            <a:picLocks noChangeAspect="1"/>
          </p:cNvPicPr>
          <p:nvPr/>
        </p:nvPicPr>
        <p:blipFill>
          <a:blip r:embed="rId11"/>
          <a:stretch>
            <a:fillRect/>
          </a:stretch>
        </p:blipFill>
        <p:spPr>
          <a:xfrm>
            <a:off x="3737703" y="5087417"/>
            <a:ext cx="1253638" cy="1072842"/>
          </a:xfrm>
          <a:prstGeom prst="rect">
            <a:avLst/>
          </a:prstGeom>
        </p:spPr>
      </p:pic>
      <p:pic>
        <p:nvPicPr>
          <p:cNvPr id="29" name="Picture 28" descr="A purple line on a black background&#10;&#10;Description automatically generated">
            <a:extLst>
              <a:ext uri="{FF2B5EF4-FFF2-40B4-BE49-F238E27FC236}">
                <a16:creationId xmlns:a16="http://schemas.microsoft.com/office/drawing/2014/main" id="{768C1A5E-7AE5-8065-189F-D5989E40A46E}"/>
              </a:ext>
            </a:extLst>
          </p:cNvPr>
          <p:cNvPicPr>
            <a:picLocks noChangeAspect="1"/>
          </p:cNvPicPr>
          <p:nvPr/>
        </p:nvPicPr>
        <p:blipFill>
          <a:blip r:embed="rId11"/>
          <a:stretch>
            <a:fillRect/>
          </a:stretch>
        </p:blipFill>
        <p:spPr>
          <a:xfrm>
            <a:off x="8996318" y="5050811"/>
            <a:ext cx="1253638" cy="1072842"/>
          </a:xfrm>
          <a:prstGeom prst="rect">
            <a:avLst/>
          </a:prstGeom>
        </p:spPr>
      </p:pic>
      <p:pic>
        <p:nvPicPr>
          <p:cNvPr id="30" name="Picture 29" descr="A purple line on a black background&#10;&#10;Description automatically generated">
            <a:extLst>
              <a:ext uri="{FF2B5EF4-FFF2-40B4-BE49-F238E27FC236}">
                <a16:creationId xmlns:a16="http://schemas.microsoft.com/office/drawing/2014/main" id="{A60C3AC7-CCE5-D7B8-E48D-6D90A4D16319}"/>
              </a:ext>
            </a:extLst>
          </p:cNvPr>
          <p:cNvPicPr>
            <a:picLocks noChangeAspect="1"/>
          </p:cNvPicPr>
          <p:nvPr/>
        </p:nvPicPr>
        <p:blipFill>
          <a:blip r:embed="rId11"/>
          <a:stretch>
            <a:fillRect/>
          </a:stretch>
        </p:blipFill>
        <p:spPr>
          <a:xfrm>
            <a:off x="8957406" y="1817425"/>
            <a:ext cx="1253638" cy="1072842"/>
          </a:xfrm>
          <a:prstGeom prst="rect">
            <a:avLst/>
          </a:prstGeom>
        </p:spPr>
      </p:pic>
      <p:pic>
        <p:nvPicPr>
          <p:cNvPr id="31" name="Picture 30" descr="A line art of people in a booth&#10;&#10;Description automatically generated">
            <a:extLst>
              <a:ext uri="{FF2B5EF4-FFF2-40B4-BE49-F238E27FC236}">
                <a16:creationId xmlns:a16="http://schemas.microsoft.com/office/drawing/2014/main" id="{B7813F22-F385-9DE7-1993-B21E5849F66A}"/>
              </a:ext>
            </a:extLst>
          </p:cNvPr>
          <p:cNvPicPr>
            <a:picLocks noChangeAspect="1"/>
          </p:cNvPicPr>
          <p:nvPr/>
        </p:nvPicPr>
        <p:blipFill>
          <a:blip r:embed="rId9"/>
          <a:stretch>
            <a:fillRect/>
          </a:stretch>
        </p:blipFill>
        <p:spPr>
          <a:xfrm>
            <a:off x="7445603" y="3622394"/>
            <a:ext cx="1193478" cy="1148019"/>
          </a:xfrm>
          <a:prstGeom prst="rect">
            <a:avLst/>
          </a:prstGeom>
        </p:spPr>
      </p:pic>
      <p:pic>
        <p:nvPicPr>
          <p:cNvPr id="50" name="Picture 49" descr="A purple line art of a room with chairs and a table&#10;&#10;Description automatically generated">
            <a:extLst>
              <a:ext uri="{FF2B5EF4-FFF2-40B4-BE49-F238E27FC236}">
                <a16:creationId xmlns:a16="http://schemas.microsoft.com/office/drawing/2014/main" id="{439BE44D-82B7-E2E4-CF91-A8944DF7D580}"/>
              </a:ext>
            </a:extLst>
          </p:cNvPr>
          <p:cNvPicPr>
            <a:picLocks noChangeAspect="1"/>
          </p:cNvPicPr>
          <p:nvPr/>
        </p:nvPicPr>
        <p:blipFill>
          <a:blip r:embed="rId10"/>
          <a:stretch>
            <a:fillRect/>
          </a:stretch>
        </p:blipFill>
        <p:spPr>
          <a:xfrm>
            <a:off x="8940452" y="3591732"/>
            <a:ext cx="1283721" cy="1253268"/>
          </a:xfrm>
          <a:prstGeom prst="rect">
            <a:avLst/>
          </a:prstGeom>
        </p:spPr>
      </p:pic>
      <p:pic>
        <p:nvPicPr>
          <p:cNvPr id="48" name="Picture 47" descr="A line art of people in a booth&#10;&#10;Description automatically generated">
            <a:extLst>
              <a:ext uri="{FF2B5EF4-FFF2-40B4-BE49-F238E27FC236}">
                <a16:creationId xmlns:a16="http://schemas.microsoft.com/office/drawing/2014/main" id="{88BBA2A3-27AE-4491-888A-CBFD2AB850D6}"/>
              </a:ext>
            </a:extLst>
          </p:cNvPr>
          <p:cNvPicPr>
            <a:picLocks noChangeAspect="1"/>
          </p:cNvPicPr>
          <p:nvPr/>
        </p:nvPicPr>
        <p:blipFill>
          <a:blip r:embed="rId9"/>
          <a:stretch>
            <a:fillRect/>
          </a:stretch>
        </p:blipFill>
        <p:spPr>
          <a:xfrm>
            <a:off x="7424237" y="1741706"/>
            <a:ext cx="1193478" cy="1148019"/>
          </a:xfrm>
          <a:prstGeom prst="rect">
            <a:avLst/>
          </a:prstGeom>
        </p:spPr>
      </p:pic>
      <p:pic>
        <p:nvPicPr>
          <p:cNvPr id="51" name="Picture 50" descr="A purple line art of a computer&#10;&#10;Description automatically generated">
            <a:extLst>
              <a:ext uri="{FF2B5EF4-FFF2-40B4-BE49-F238E27FC236}">
                <a16:creationId xmlns:a16="http://schemas.microsoft.com/office/drawing/2014/main" id="{56BA6FC0-7E8D-85C4-1F64-1C4C864BB5F5}"/>
              </a:ext>
            </a:extLst>
          </p:cNvPr>
          <p:cNvPicPr>
            <a:picLocks noChangeAspect="1"/>
          </p:cNvPicPr>
          <p:nvPr/>
        </p:nvPicPr>
        <p:blipFill>
          <a:blip r:embed="rId12"/>
          <a:stretch>
            <a:fillRect/>
          </a:stretch>
        </p:blipFill>
        <p:spPr>
          <a:xfrm>
            <a:off x="2254132" y="5046601"/>
            <a:ext cx="1101863" cy="1154049"/>
          </a:xfrm>
          <a:prstGeom prst="rect">
            <a:avLst/>
          </a:prstGeom>
        </p:spPr>
      </p:pic>
      <p:sp>
        <p:nvSpPr>
          <p:cNvPr id="5" name="Rectangle: Rounded Corners 4">
            <a:extLst>
              <a:ext uri="{FF2B5EF4-FFF2-40B4-BE49-F238E27FC236}">
                <a16:creationId xmlns:a16="http://schemas.microsoft.com/office/drawing/2014/main" id="{2D080B9E-170C-4B10-1433-5EB11731B4C6}"/>
              </a:ext>
            </a:extLst>
          </p:cNvPr>
          <p:cNvSpPr/>
          <p:nvPr/>
        </p:nvSpPr>
        <p:spPr>
          <a:xfrm>
            <a:off x="578988" y="3818400"/>
            <a:ext cx="1187292" cy="141449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5" name="Picture 54" descr="A purple line art of a table with a wine bottle and a glass&#10;&#10;Description automatically generated">
            <a:extLst>
              <a:ext uri="{FF2B5EF4-FFF2-40B4-BE49-F238E27FC236}">
                <a16:creationId xmlns:a16="http://schemas.microsoft.com/office/drawing/2014/main" id="{6449DD13-CE3D-888C-9C7D-7BC8D62F56DE}"/>
              </a:ext>
            </a:extLst>
          </p:cNvPr>
          <p:cNvPicPr>
            <a:picLocks noChangeAspect="1"/>
          </p:cNvPicPr>
          <p:nvPr/>
        </p:nvPicPr>
        <p:blipFill>
          <a:blip r:embed="rId13"/>
          <a:stretch>
            <a:fillRect/>
          </a:stretch>
        </p:blipFill>
        <p:spPr>
          <a:xfrm>
            <a:off x="630703" y="5114431"/>
            <a:ext cx="1035467" cy="1034662"/>
          </a:xfrm>
          <a:prstGeom prst="rect">
            <a:avLst/>
          </a:prstGeom>
        </p:spPr>
      </p:pic>
      <p:pic>
        <p:nvPicPr>
          <p:cNvPr id="59" name="Picture 58" descr="A purple line art of a computer&#10;&#10;Description automatically generated">
            <a:extLst>
              <a:ext uri="{FF2B5EF4-FFF2-40B4-BE49-F238E27FC236}">
                <a16:creationId xmlns:a16="http://schemas.microsoft.com/office/drawing/2014/main" id="{95F96B26-BB89-32D6-76C6-A7519181C651}"/>
              </a:ext>
            </a:extLst>
          </p:cNvPr>
          <p:cNvPicPr>
            <a:picLocks noChangeAspect="1"/>
          </p:cNvPicPr>
          <p:nvPr/>
        </p:nvPicPr>
        <p:blipFill>
          <a:blip r:embed="rId12"/>
          <a:stretch>
            <a:fillRect/>
          </a:stretch>
        </p:blipFill>
        <p:spPr>
          <a:xfrm>
            <a:off x="7461824" y="5027161"/>
            <a:ext cx="1112398" cy="1122450"/>
          </a:xfrm>
          <a:prstGeom prst="rect">
            <a:avLst/>
          </a:prstGeom>
        </p:spPr>
      </p:pic>
      <p:pic>
        <p:nvPicPr>
          <p:cNvPr id="61" name="Picture 60" descr="A purple line art of a table with a wine bottle and a glass&#10;&#10;Description automatically generated">
            <a:extLst>
              <a:ext uri="{FF2B5EF4-FFF2-40B4-BE49-F238E27FC236}">
                <a16:creationId xmlns:a16="http://schemas.microsoft.com/office/drawing/2014/main" id="{5589CA7A-0F46-356D-7507-46B6E0179332}"/>
              </a:ext>
            </a:extLst>
          </p:cNvPr>
          <p:cNvPicPr>
            <a:picLocks noChangeAspect="1"/>
          </p:cNvPicPr>
          <p:nvPr/>
        </p:nvPicPr>
        <p:blipFill>
          <a:blip r:embed="rId13"/>
          <a:srcRect l="9193" t="17418" r="11269" b="-121"/>
          <a:stretch/>
        </p:blipFill>
        <p:spPr>
          <a:xfrm>
            <a:off x="5880225" y="5312899"/>
            <a:ext cx="807576" cy="888184"/>
          </a:xfrm>
          <a:prstGeom prst="rect">
            <a:avLst/>
          </a:prstGeom>
        </p:spPr>
      </p:pic>
      <p:sp>
        <p:nvSpPr>
          <p:cNvPr id="46" name="TextBox 45">
            <a:extLst>
              <a:ext uri="{FF2B5EF4-FFF2-40B4-BE49-F238E27FC236}">
                <a16:creationId xmlns:a16="http://schemas.microsoft.com/office/drawing/2014/main" id="{F589A42D-A5A0-3333-EFD4-51E88B4D511F}"/>
              </a:ext>
            </a:extLst>
          </p:cNvPr>
          <p:cNvSpPr txBox="1"/>
          <p:nvPr/>
        </p:nvSpPr>
        <p:spPr>
          <a:xfrm>
            <a:off x="425678" y="4581656"/>
            <a:ext cx="1498284"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solidFill>
                  <a:srgbClr val="A5A5A5"/>
                </a:solidFill>
                <a:latin typeface="Segoe UI Semilight"/>
                <a:cs typeface="Segoe UI Semilight"/>
              </a:rPr>
              <a:t>Your brand on</a:t>
            </a:r>
            <a:br>
              <a:rPr lang="en-US" sz="1050">
                <a:solidFill>
                  <a:srgbClr val="A5A5A5"/>
                </a:solidFill>
                <a:latin typeface="Segoe UI Semilight"/>
                <a:cs typeface="Segoe UI Semilight"/>
              </a:rPr>
            </a:br>
            <a:r>
              <a:rPr lang="en-US" sz="1050">
                <a:solidFill>
                  <a:srgbClr val="A5A5A5"/>
                </a:solidFill>
                <a:latin typeface="Segoe UI Semilight"/>
                <a:cs typeface="Segoe UI Semilight"/>
              </a:rPr>
              <a:t>Meet the Buyer collateral</a:t>
            </a:r>
          </a:p>
        </p:txBody>
      </p:sp>
      <p:pic>
        <p:nvPicPr>
          <p:cNvPr id="53" name="Picture 52" descr="A purple line drawing of a notepad&#10;&#10;Description automatically generated">
            <a:extLst>
              <a:ext uri="{FF2B5EF4-FFF2-40B4-BE49-F238E27FC236}">
                <a16:creationId xmlns:a16="http://schemas.microsoft.com/office/drawing/2014/main" id="{13DD5C33-5837-9D6E-0C43-8BD74F280FF4}"/>
              </a:ext>
            </a:extLst>
          </p:cNvPr>
          <p:cNvPicPr>
            <a:picLocks noChangeAspect="1"/>
          </p:cNvPicPr>
          <p:nvPr/>
        </p:nvPicPr>
        <p:blipFill>
          <a:blip r:embed="rId14"/>
          <a:srcRect l="349" t="-304" b="13212"/>
          <a:stretch/>
        </p:blipFill>
        <p:spPr>
          <a:xfrm>
            <a:off x="590607" y="3649678"/>
            <a:ext cx="1103462" cy="990227"/>
          </a:xfrm>
          <a:prstGeom prst="rect">
            <a:avLst/>
          </a:prstGeom>
        </p:spPr>
      </p:pic>
      <p:sp>
        <p:nvSpPr>
          <p:cNvPr id="10" name="Rectangle: Rounded Corners 9">
            <a:extLst>
              <a:ext uri="{FF2B5EF4-FFF2-40B4-BE49-F238E27FC236}">
                <a16:creationId xmlns:a16="http://schemas.microsoft.com/office/drawing/2014/main" id="{02D787D7-76C2-F649-85B4-0A264A025CC5}"/>
              </a:ext>
            </a:extLst>
          </p:cNvPr>
          <p:cNvSpPr/>
          <p:nvPr/>
        </p:nvSpPr>
        <p:spPr>
          <a:xfrm>
            <a:off x="5716693" y="3781827"/>
            <a:ext cx="1216629" cy="140715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B3F745D5-8152-EDBB-E9A5-33AE05BA06E4}"/>
              </a:ext>
            </a:extLst>
          </p:cNvPr>
          <p:cNvSpPr txBox="1"/>
          <p:nvPr/>
        </p:nvSpPr>
        <p:spPr>
          <a:xfrm>
            <a:off x="5754529" y="4566223"/>
            <a:ext cx="114623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solidFill>
                  <a:srgbClr val="9B9A98"/>
                </a:solidFill>
                <a:latin typeface="Segoe UI Semilight"/>
                <a:cs typeface="Segoe UI Semilight"/>
              </a:rPr>
              <a:t>Your brand at the Speakers' Dinner</a:t>
            </a:r>
            <a:endParaRPr lang="en-US" sz="1100">
              <a:latin typeface="Segoe UI Semilight"/>
              <a:cs typeface="Segoe UI Semilight"/>
            </a:endParaRPr>
          </a:p>
        </p:txBody>
      </p:sp>
      <p:pic>
        <p:nvPicPr>
          <p:cNvPr id="60" name="Picture 59" descr="A purple line drawing of a notepad&#10;&#10;Description automatically generated">
            <a:extLst>
              <a:ext uri="{FF2B5EF4-FFF2-40B4-BE49-F238E27FC236}">
                <a16:creationId xmlns:a16="http://schemas.microsoft.com/office/drawing/2014/main" id="{56BB1572-7EF5-97DB-0F99-B210B6356B48}"/>
              </a:ext>
            </a:extLst>
          </p:cNvPr>
          <p:cNvPicPr>
            <a:picLocks noChangeAspect="1"/>
          </p:cNvPicPr>
          <p:nvPr/>
        </p:nvPicPr>
        <p:blipFill>
          <a:blip r:embed="rId14"/>
          <a:srcRect l="-2518" t="205" b="11635"/>
          <a:stretch/>
        </p:blipFill>
        <p:spPr>
          <a:xfrm>
            <a:off x="5714424" y="3649679"/>
            <a:ext cx="1139272" cy="997941"/>
          </a:xfrm>
          <a:prstGeom prst="rect">
            <a:avLst/>
          </a:prstGeom>
        </p:spPr>
      </p:pic>
    </p:spTree>
    <p:extLst>
      <p:ext uri="{BB962C8B-B14F-4D97-AF65-F5344CB8AC3E}">
        <p14:creationId xmlns:p14="http://schemas.microsoft.com/office/powerpoint/2010/main" val="3262473187"/>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a:extLst>
              <a:ext uri="{FF2B5EF4-FFF2-40B4-BE49-F238E27FC236}">
                <a16:creationId xmlns:a16="http://schemas.microsoft.com/office/drawing/2014/main" id="{58346482-8953-C040-D984-A264B140537F}"/>
              </a:ext>
            </a:extLst>
          </p:cNvPr>
          <p:cNvSpPr/>
          <p:nvPr/>
        </p:nvSpPr>
        <p:spPr>
          <a:xfrm>
            <a:off x="4813301" y="651033"/>
            <a:ext cx="5257800" cy="1834992"/>
          </a:xfrm>
          <a:prstGeom prst="roundRect">
            <a:avLst>
              <a:gd name="adj" fmla="val 4209"/>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84DEE4EA-4DA1-6874-B581-18EE5A7E0CB4}"/>
              </a:ext>
            </a:extLst>
          </p:cNvPr>
          <p:cNvSpPr/>
          <p:nvPr/>
        </p:nvSpPr>
        <p:spPr>
          <a:xfrm>
            <a:off x="4813301" y="2733548"/>
            <a:ext cx="5257800" cy="1834992"/>
          </a:xfrm>
          <a:prstGeom prst="roundRect">
            <a:avLst>
              <a:gd name="adj" fmla="val 4209"/>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8562B014-4349-67FE-6C2F-1582F0C55C21}"/>
              </a:ext>
            </a:extLst>
          </p:cNvPr>
          <p:cNvSpPr/>
          <p:nvPr/>
        </p:nvSpPr>
        <p:spPr>
          <a:xfrm>
            <a:off x="4754868" y="4793287"/>
            <a:ext cx="5316233" cy="1986950"/>
          </a:xfrm>
          <a:prstGeom prst="roundRect">
            <a:avLst>
              <a:gd name="adj" fmla="val 4209"/>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622300" y="3206484"/>
            <a:ext cx="3001645" cy="1122680"/>
          </a:xfrm>
          <a:prstGeom prst="rect">
            <a:avLst/>
          </a:prstGeom>
        </p:spPr>
        <p:txBody>
          <a:bodyPr vert="horz" wrap="square" lIns="0" tIns="12700" rIns="0" bIns="0" rtlCol="0">
            <a:spAutoFit/>
          </a:bodyPr>
          <a:lstStyle/>
          <a:p>
            <a:pPr marL="12700" marR="5080">
              <a:lnSpc>
                <a:spcPct val="100000"/>
              </a:lnSpc>
              <a:spcBef>
                <a:spcPts val="100"/>
              </a:spcBef>
            </a:pPr>
            <a:r>
              <a:rPr sz="3600" b="1">
                <a:solidFill>
                  <a:srgbClr val="FFFFFF"/>
                </a:solidFill>
                <a:latin typeface="Segoe UI"/>
                <a:cs typeface="Segoe UI"/>
              </a:rPr>
              <a:t>Three</a:t>
            </a:r>
            <a:r>
              <a:rPr sz="3600" b="1" spc="-120">
                <a:solidFill>
                  <a:srgbClr val="FFFFFF"/>
                </a:solidFill>
                <a:latin typeface="Segoe UI"/>
                <a:cs typeface="Segoe UI"/>
              </a:rPr>
              <a:t> </a:t>
            </a:r>
            <a:r>
              <a:rPr sz="3600" b="1" spc="-10">
                <a:solidFill>
                  <a:srgbClr val="FFFFFF"/>
                </a:solidFill>
                <a:latin typeface="Segoe UI"/>
                <a:cs typeface="Segoe UI"/>
              </a:rPr>
              <a:t>reasons </a:t>
            </a:r>
            <a:r>
              <a:rPr sz="3600" b="1">
                <a:solidFill>
                  <a:srgbClr val="FFFFFF"/>
                </a:solidFill>
                <a:latin typeface="Segoe UI"/>
                <a:cs typeface="Segoe UI"/>
              </a:rPr>
              <a:t>to</a:t>
            </a:r>
            <a:r>
              <a:rPr sz="3600" b="1" spc="-20">
                <a:solidFill>
                  <a:srgbClr val="FFFFFF"/>
                </a:solidFill>
                <a:latin typeface="Segoe UI"/>
                <a:cs typeface="Segoe UI"/>
              </a:rPr>
              <a:t> </a:t>
            </a:r>
            <a:r>
              <a:rPr sz="3600" b="1" spc="-10">
                <a:solidFill>
                  <a:srgbClr val="FFFFFF"/>
                </a:solidFill>
                <a:latin typeface="Segoe UI"/>
                <a:cs typeface="Segoe UI"/>
              </a:rPr>
              <a:t>sponsor</a:t>
            </a:r>
            <a:endParaRPr sz="3600">
              <a:latin typeface="Segoe UI"/>
              <a:cs typeface="Segoe UI"/>
            </a:endParaRPr>
          </a:p>
        </p:txBody>
      </p:sp>
      <p:sp>
        <p:nvSpPr>
          <p:cNvPr id="12" name="object 12"/>
          <p:cNvSpPr txBox="1">
            <a:spLocks noGrp="1"/>
          </p:cNvSpPr>
          <p:nvPr>
            <p:ph type="title" idx="4294967295"/>
          </p:nvPr>
        </p:nvSpPr>
        <p:spPr>
          <a:xfrm>
            <a:off x="4977463" y="1418622"/>
            <a:ext cx="4678362" cy="935513"/>
          </a:xfrm>
          <a:prstGeom prst="rect">
            <a:avLst/>
          </a:prstGeom>
        </p:spPr>
        <p:txBody>
          <a:bodyPr vert="horz" wrap="square" lIns="0" tIns="111125" rIns="0" bIns="0" rtlCol="0">
            <a:spAutoFit/>
          </a:bodyPr>
          <a:lstStyle/>
          <a:p>
            <a:pPr marL="12700">
              <a:lnSpc>
                <a:spcPct val="100000"/>
              </a:lnSpc>
              <a:spcBef>
                <a:spcPts val="875"/>
              </a:spcBef>
            </a:pPr>
            <a:r>
              <a:rPr lang="en-US">
                <a:solidFill>
                  <a:srgbClr val="EF6297"/>
                </a:solidFill>
                <a:latin typeface="Segoe UI" panose="020B0502040204020203" pitchFamily="34" charset="0"/>
                <a:cs typeface="Segoe UI" panose="020B0502040204020203" pitchFamily="34" charset="0"/>
              </a:rPr>
              <a:t>Amplify</a:t>
            </a:r>
            <a:r>
              <a:rPr lang="en-US" spc="-60">
                <a:solidFill>
                  <a:srgbClr val="EF6297"/>
                </a:solidFill>
                <a:latin typeface="Segoe UI" panose="020B0502040204020203" pitchFamily="34" charset="0"/>
                <a:cs typeface="Segoe UI" panose="020B0502040204020203" pitchFamily="34" charset="0"/>
              </a:rPr>
              <a:t> </a:t>
            </a:r>
            <a:r>
              <a:rPr lang="en-US">
                <a:solidFill>
                  <a:srgbClr val="EF6297"/>
                </a:solidFill>
                <a:latin typeface="Segoe UI" panose="020B0502040204020203" pitchFamily="34" charset="0"/>
                <a:cs typeface="Segoe UI" panose="020B0502040204020203" pitchFamily="34" charset="0"/>
              </a:rPr>
              <a:t>your</a:t>
            </a:r>
            <a:r>
              <a:rPr lang="en-US" spc="-60">
                <a:solidFill>
                  <a:srgbClr val="EF6297"/>
                </a:solidFill>
                <a:latin typeface="Segoe UI" panose="020B0502040204020203" pitchFamily="34" charset="0"/>
                <a:cs typeface="Segoe UI" panose="020B0502040204020203" pitchFamily="34" charset="0"/>
              </a:rPr>
              <a:t> </a:t>
            </a:r>
            <a:r>
              <a:rPr lang="en-US" spc="-10">
                <a:solidFill>
                  <a:srgbClr val="EF6297"/>
                </a:solidFill>
                <a:latin typeface="Segoe UI" panose="020B0502040204020203" pitchFamily="34" charset="0"/>
                <a:cs typeface="Segoe UI" panose="020B0502040204020203" pitchFamily="34" charset="0"/>
              </a:rPr>
              <a:t>brand:</a:t>
            </a:r>
            <a:br>
              <a:rPr lang="en-US" sz="1250" b="0">
                <a:solidFill>
                  <a:srgbClr val="EF6297"/>
                </a:solidFill>
                <a:latin typeface="Segoe UI Semilight" panose="020B0402040204020203" pitchFamily="34" charset="0"/>
                <a:cs typeface="Segoe UI Semilight" panose="020B0402040204020203" pitchFamily="34" charset="0"/>
              </a:rPr>
            </a:br>
            <a:r>
              <a:rPr lang="en-US" sz="1250" b="0">
                <a:solidFill>
                  <a:srgbClr val="9B9A98"/>
                </a:solidFill>
                <a:latin typeface="Segoe UI Semilight" panose="020B0402040204020203" pitchFamily="34" charset="0"/>
                <a:cs typeface="Segoe UI Semilight" panose="020B0402040204020203" pitchFamily="34" charset="0"/>
              </a:rPr>
              <a:t>Elevate your brand’s presence by being one of the select suppliers to have a market stall. This</a:t>
            </a:r>
            <a:r>
              <a:rPr lang="en-US" sz="1250" b="0" spc="5">
                <a:solidFill>
                  <a:srgbClr val="9B9A98"/>
                </a:solidFill>
                <a:latin typeface="Segoe UI Semilight" panose="020B0402040204020203" pitchFamily="34" charset="0"/>
                <a:cs typeface="Segoe UI Semilight" panose="020B0402040204020203" pitchFamily="34" charset="0"/>
              </a:rPr>
              <a:t> </a:t>
            </a:r>
            <a:r>
              <a:rPr lang="en-US" sz="1250" b="0">
                <a:solidFill>
                  <a:srgbClr val="9B9A98"/>
                </a:solidFill>
                <a:latin typeface="Segoe UI Semilight" panose="020B0402040204020203" pitchFamily="34" charset="0"/>
                <a:cs typeface="Segoe UI Semilight" panose="020B0402040204020203" pitchFamily="34" charset="0"/>
              </a:rPr>
              <a:t>exposure</a:t>
            </a:r>
            <a:r>
              <a:rPr lang="en-US" sz="1250" b="0" spc="5">
                <a:solidFill>
                  <a:srgbClr val="9B9A98"/>
                </a:solidFill>
                <a:latin typeface="Segoe UI Semilight" panose="020B0402040204020203" pitchFamily="34" charset="0"/>
                <a:cs typeface="Segoe UI Semilight" panose="020B0402040204020203" pitchFamily="34" charset="0"/>
              </a:rPr>
              <a:t> </a:t>
            </a:r>
            <a:r>
              <a:rPr lang="en-US" sz="1250" b="0">
                <a:solidFill>
                  <a:srgbClr val="9B9A98"/>
                </a:solidFill>
                <a:latin typeface="Segoe UI Semilight" panose="020B0402040204020203" pitchFamily="34" charset="0"/>
                <a:cs typeface="Segoe UI Semilight" panose="020B0402040204020203" pitchFamily="34" charset="0"/>
              </a:rPr>
              <a:t>will significantly</a:t>
            </a:r>
            <a:r>
              <a:rPr lang="en-US" sz="1250" b="0" spc="5">
                <a:solidFill>
                  <a:srgbClr val="9B9A98"/>
                </a:solidFill>
                <a:latin typeface="Segoe UI Semilight" panose="020B0402040204020203" pitchFamily="34" charset="0"/>
                <a:cs typeface="Segoe UI Semilight" panose="020B0402040204020203" pitchFamily="34" charset="0"/>
              </a:rPr>
              <a:t> </a:t>
            </a:r>
            <a:r>
              <a:rPr lang="en-US" sz="1250" b="0">
                <a:solidFill>
                  <a:srgbClr val="9B9A98"/>
                </a:solidFill>
                <a:latin typeface="Segoe UI Semilight" panose="020B0402040204020203" pitchFamily="34" charset="0"/>
                <a:cs typeface="Segoe UI Semilight" panose="020B0402040204020203" pitchFamily="34" charset="0"/>
              </a:rPr>
              <a:t>boost</a:t>
            </a:r>
            <a:r>
              <a:rPr lang="en-US" sz="1250" b="0" spc="5">
                <a:solidFill>
                  <a:srgbClr val="9B9A98"/>
                </a:solidFill>
                <a:latin typeface="Segoe UI Semilight" panose="020B0402040204020203" pitchFamily="34" charset="0"/>
                <a:cs typeface="Segoe UI Semilight" panose="020B0402040204020203" pitchFamily="34" charset="0"/>
              </a:rPr>
              <a:t> </a:t>
            </a:r>
            <a:r>
              <a:rPr lang="en-US" sz="1250" b="0" spc="-20">
                <a:solidFill>
                  <a:srgbClr val="9B9A98"/>
                </a:solidFill>
                <a:latin typeface="Segoe UI Semilight" panose="020B0402040204020203" pitchFamily="34" charset="0"/>
                <a:cs typeface="Segoe UI Semilight" panose="020B0402040204020203" pitchFamily="34" charset="0"/>
              </a:rPr>
              <a:t>your </a:t>
            </a:r>
            <a:r>
              <a:rPr lang="en-US" sz="1250" b="0">
                <a:solidFill>
                  <a:srgbClr val="9B9A98"/>
                </a:solidFill>
                <a:latin typeface="Segoe UI Semilight" panose="020B0402040204020203" pitchFamily="34" charset="0"/>
                <a:cs typeface="Segoe UI Semilight" panose="020B0402040204020203" pitchFamily="34" charset="0"/>
              </a:rPr>
              <a:t>brand awareness within the</a:t>
            </a:r>
            <a:r>
              <a:rPr lang="en-US" sz="1250" b="0" spc="5">
                <a:solidFill>
                  <a:srgbClr val="9B9A98"/>
                </a:solidFill>
                <a:latin typeface="Segoe UI Semilight" panose="020B0402040204020203" pitchFamily="34" charset="0"/>
                <a:cs typeface="Segoe UI Semilight" panose="020B0402040204020203" pitchFamily="34" charset="0"/>
              </a:rPr>
              <a:t> </a:t>
            </a:r>
            <a:r>
              <a:rPr lang="en-US" sz="1250" b="0">
                <a:solidFill>
                  <a:srgbClr val="9B9A98"/>
                </a:solidFill>
                <a:latin typeface="Segoe UI Semilight" panose="020B0402040204020203" pitchFamily="34" charset="0"/>
                <a:cs typeface="Segoe UI Semilight" panose="020B0402040204020203" pitchFamily="34" charset="0"/>
              </a:rPr>
              <a:t>FSQS community and </a:t>
            </a:r>
            <a:r>
              <a:rPr lang="en-US" sz="1250" b="0" spc="-10">
                <a:solidFill>
                  <a:srgbClr val="9B9A98"/>
                </a:solidFill>
                <a:latin typeface="Segoe UI Semilight" panose="020B0402040204020203" pitchFamily="34" charset="0"/>
                <a:cs typeface="Segoe UI Semilight" panose="020B0402040204020203" pitchFamily="34" charset="0"/>
              </a:rPr>
              <a:t>beyond.</a:t>
            </a:r>
            <a:endParaRPr lang="en-US" sz="1250" b="0">
              <a:latin typeface="Segoe UI Semilight" panose="020B0402040204020203" pitchFamily="34" charset="0"/>
              <a:cs typeface="Segoe UI Semilight" panose="020B0402040204020203" pitchFamily="34" charset="0"/>
            </a:endParaRPr>
          </a:p>
        </p:txBody>
      </p:sp>
      <p:sp>
        <p:nvSpPr>
          <p:cNvPr id="13" name="object 13"/>
          <p:cNvSpPr txBox="1"/>
          <p:nvPr/>
        </p:nvSpPr>
        <p:spPr>
          <a:xfrm>
            <a:off x="4955397" y="3437663"/>
            <a:ext cx="4909185" cy="1005981"/>
          </a:xfrm>
          <a:prstGeom prst="rect">
            <a:avLst/>
          </a:prstGeom>
        </p:spPr>
        <p:txBody>
          <a:bodyPr vert="horz" wrap="square" lIns="0" tIns="111125" rIns="0" bIns="0" rtlCol="0">
            <a:spAutoFit/>
          </a:bodyPr>
          <a:lstStyle/>
          <a:p>
            <a:pPr marL="12700">
              <a:lnSpc>
                <a:spcPct val="100000"/>
              </a:lnSpc>
              <a:spcBef>
                <a:spcPts val="875"/>
              </a:spcBef>
            </a:pPr>
            <a:r>
              <a:rPr sz="1600" b="1">
                <a:solidFill>
                  <a:srgbClr val="EF6297"/>
                </a:solidFill>
                <a:latin typeface="Segoe UI"/>
                <a:cs typeface="Segoe UI"/>
              </a:rPr>
              <a:t>Showcase</a:t>
            </a:r>
            <a:r>
              <a:rPr sz="1600" b="1" spc="-100">
                <a:solidFill>
                  <a:srgbClr val="EF6297"/>
                </a:solidFill>
                <a:latin typeface="Segoe UI"/>
                <a:cs typeface="Segoe UI"/>
              </a:rPr>
              <a:t> </a:t>
            </a:r>
            <a:r>
              <a:rPr sz="1600" b="1">
                <a:solidFill>
                  <a:srgbClr val="EF6297"/>
                </a:solidFill>
                <a:latin typeface="Segoe UI"/>
                <a:cs typeface="Segoe UI"/>
              </a:rPr>
              <a:t>thought</a:t>
            </a:r>
            <a:r>
              <a:rPr sz="1600" b="1" spc="-100">
                <a:solidFill>
                  <a:srgbClr val="EF6297"/>
                </a:solidFill>
                <a:latin typeface="Segoe UI"/>
                <a:cs typeface="Segoe UI"/>
              </a:rPr>
              <a:t> </a:t>
            </a:r>
            <a:r>
              <a:rPr sz="1600" b="1" spc="-10">
                <a:solidFill>
                  <a:srgbClr val="EF6297"/>
                </a:solidFill>
                <a:latin typeface="Segoe UI"/>
                <a:cs typeface="Segoe UI"/>
              </a:rPr>
              <a:t>leadership:</a:t>
            </a:r>
            <a:endParaRPr sz="1600">
              <a:solidFill>
                <a:srgbClr val="EF6297"/>
              </a:solidFill>
              <a:latin typeface="Segoe UI"/>
              <a:cs typeface="Segoe UI"/>
            </a:endParaRPr>
          </a:p>
          <a:p>
            <a:pPr marL="12700" marR="5080">
              <a:lnSpc>
                <a:spcPct val="100800"/>
              </a:lnSpc>
              <a:spcBef>
                <a:spcPts val="620"/>
              </a:spcBef>
            </a:pPr>
            <a:r>
              <a:rPr lang="en-GB" sz="1250">
                <a:solidFill>
                  <a:srgbClr val="9B9A98"/>
                </a:solidFill>
                <a:latin typeface="Segoe UI Semilight"/>
                <a:cs typeface="Segoe UI Semilight"/>
              </a:rPr>
              <a:t>Gain the opportunity to </a:t>
            </a:r>
            <a:r>
              <a:rPr sz="1250">
                <a:solidFill>
                  <a:srgbClr val="9B9A98"/>
                </a:solidFill>
                <a:latin typeface="Segoe UI Semilight"/>
                <a:cs typeface="Segoe UI Semilight"/>
              </a:rPr>
              <a:t>position</a:t>
            </a:r>
            <a:r>
              <a:rPr sz="1250" spc="5">
                <a:solidFill>
                  <a:srgbClr val="9B9A98"/>
                </a:solidFill>
                <a:latin typeface="Segoe UI Semilight"/>
                <a:cs typeface="Segoe UI Semilight"/>
              </a:rPr>
              <a:t> </a:t>
            </a:r>
            <a:r>
              <a:rPr sz="1250">
                <a:solidFill>
                  <a:srgbClr val="9B9A98"/>
                </a:solidFill>
                <a:latin typeface="Segoe UI Semilight"/>
                <a:cs typeface="Segoe UI Semilight"/>
              </a:rPr>
              <a:t>your</a:t>
            </a:r>
            <a:r>
              <a:rPr sz="1250" spc="10">
                <a:solidFill>
                  <a:srgbClr val="9B9A98"/>
                </a:solidFill>
                <a:latin typeface="Segoe UI Semilight"/>
                <a:cs typeface="Segoe UI Semilight"/>
              </a:rPr>
              <a:t> </a:t>
            </a:r>
            <a:r>
              <a:rPr sz="1250">
                <a:solidFill>
                  <a:srgbClr val="9B9A98"/>
                </a:solidFill>
                <a:latin typeface="Segoe UI Semilight"/>
                <a:cs typeface="Segoe UI Semilight"/>
              </a:rPr>
              <a:t>company</a:t>
            </a:r>
            <a:r>
              <a:rPr sz="1250" spc="10">
                <a:solidFill>
                  <a:srgbClr val="9B9A98"/>
                </a:solidFill>
                <a:latin typeface="Segoe UI Semilight"/>
                <a:cs typeface="Segoe UI Semilight"/>
              </a:rPr>
              <a:t> </a:t>
            </a:r>
            <a:r>
              <a:rPr sz="1250">
                <a:solidFill>
                  <a:srgbClr val="9B9A98"/>
                </a:solidFill>
                <a:latin typeface="Segoe UI Semilight"/>
                <a:cs typeface="Segoe UI Semilight"/>
              </a:rPr>
              <a:t>as</a:t>
            </a:r>
            <a:r>
              <a:rPr sz="1250" spc="10">
                <a:solidFill>
                  <a:srgbClr val="9B9A98"/>
                </a:solidFill>
                <a:latin typeface="Segoe UI Semilight"/>
                <a:cs typeface="Segoe UI Semilight"/>
              </a:rPr>
              <a:t> </a:t>
            </a:r>
            <a:r>
              <a:rPr sz="1250">
                <a:solidFill>
                  <a:srgbClr val="9B9A98"/>
                </a:solidFill>
                <a:latin typeface="Segoe UI Semilight"/>
                <a:cs typeface="Segoe UI Semilight"/>
              </a:rPr>
              <a:t>an</a:t>
            </a:r>
            <a:r>
              <a:rPr sz="1250" spc="5">
                <a:solidFill>
                  <a:srgbClr val="9B9A98"/>
                </a:solidFill>
                <a:latin typeface="Segoe UI Semilight"/>
                <a:cs typeface="Segoe UI Semilight"/>
              </a:rPr>
              <a:t> </a:t>
            </a:r>
            <a:r>
              <a:rPr sz="1250">
                <a:solidFill>
                  <a:srgbClr val="9B9A98"/>
                </a:solidFill>
                <a:latin typeface="Segoe UI Semilight"/>
                <a:cs typeface="Segoe UI Semilight"/>
              </a:rPr>
              <a:t>industry</a:t>
            </a:r>
            <a:r>
              <a:rPr sz="1250" spc="10">
                <a:solidFill>
                  <a:srgbClr val="9B9A98"/>
                </a:solidFill>
                <a:latin typeface="Segoe UI Semilight"/>
                <a:cs typeface="Segoe UI Semilight"/>
              </a:rPr>
              <a:t> </a:t>
            </a:r>
            <a:r>
              <a:rPr sz="1250">
                <a:solidFill>
                  <a:srgbClr val="9B9A98"/>
                </a:solidFill>
                <a:latin typeface="Segoe UI Semilight"/>
                <a:cs typeface="Segoe UI Semilight"/>
              </a:rPr>
              <a:t>leader</a:t>
            </a:r>
            <a:r>
              <a:rPr sz="1250" spc="10">
                <a:solidFill>
                  <a:srgbClr val="9B9A98"/>
                </a:solidFill>
                <a:latin typeface="Segoe UI Semilight"/>
                <a:cs typeface="Segoe UI Semilight"/>
              </a:rPr>
              <a:t> </a:t>
            </a:r>
            <a:r>
              <a:rPr sz="1250">
                <a:solidFill>
                  <a:srgbClr val="9B9A98"/>
                </a:solidFill>
                <a:latin typeface="Segoe UI Semilight"/>
                <a:cs typeface="Segoe UI Semilight"/>
              </a:rPr>
              <a:t>by</a:t>
            </a:r>
            <a:r>
              <a:rPr sz="1250" spc="10">
                <a:solidFill>
                  <a:srgbClr val="9B9A98"/>
                </a:solidFill>
                <a:latin typeface="Segoe UI Semilight"/>
                <a:cs typeface="Segoe UI Semilight"/>
              </a:rPr>
              <a:t> </a:t>
            </a:r>
            <a:r>
              <a:rPr sz="1250">
                <a:solidFill>
                  <a:srgbClr val="9B9A98"/>
                </a:solidFill>
                <a:latin typeface="Segoe UI Semilight"/>
                <a:cs typeface="Segoe UI Semilight"/>
              </a:rPr>
              <a:t>participating</a:t>
            </a:r>
            <a:r>
              <a:rPr sz="1250" spc="5">
                <a:solidFill>
                  <a:srgbClr val="9B9A98"/>
                </a:solidFill>
                <a:latin typeface="Segoe UI Semilight"/>
                <a:cs typeface="Segoe UI Semilight"/>
              </a:rPr>
              <a:t> </a:t>
            </a:r>
            <a:r>
              <a:rPr sz="1250">
                <a:solidFill>
                  <a:srgbClr val="9B9A98"/>
                </a:solidFill>
                <a:latin typeface="Segoe UI Semilight"/>
                <a:cs typeface="Segoe UI Semilight"/>
              </a:rPr>
              <a:t>in</a:t>
            </a:r>
            <a:r>
              <a:rPr sz="1250" spc="10">
                <a:solidFill>
                  <a:srgbClr val="9B9A98"/>
                </a:solidFill>
                <a:latin typeface="Segoe UI Semilight"/>
                <a:cs typeface="Segoe UI Semilight"/>
              </a:rPr>
              <a:t> </a:t>
            </a:r>
            <a:r>
              <a:rPr sz="1250" spc="-10">
                <a:solidFill>
                  <a:srgbClr val="9B9A98"/>
                </a:solidFill>
                <a:latin typeface="Segoe UI Semilight"/>
                <a:cs typeface="Segoe UI Semilight"/>
              </a:rPr>
              <a:t>high-</a:t>
            </a:r>
            <a:r>
              <a:rPr sz="1250">
                <a:solidFill>
                  <a:srgbClr val="9B9A98"/>
                </a:solidFill>
                <a:latin typeface="Segoe UI Semilight"/>
                <a:cs typeface="Segoe UI Semilight"/>
              </a:rPr>
              <a:t>profile</a:t>
            </a:r>
            <a:r>
              <a:rPr sz="1250" spc="-10">
                <a:solidFill>
                  <a:srgbClr val="9B9A98"/>
                </a:solidFill>
                <a:latin typeface="Segoe UI Semilight"/>
                <a:cs typeface="Segoe UI Semilight"/>
              </a:rPr>
              <a:t> </a:t>
            </a:r>
            <a:r>
              <a:rPr sz="1250">
                <a:solidFill>
                  <a:srgbClr val="9B9A98"/>
                </a:solidFill>
                <a:latin typeface="Segoe UI Semilight"/>
                <a:cs typeface="Segoe UI Semilight"/>
              </a:rPr>
              <a:t>panel</a:t>
            </a:r>
            <a:r>
              <a:rPr sz="1250" spc="-5">
                <a:solidFill>
                  <a:srgbClr val="9B9A98"/>
                </a:solidFill>
                <a:latin typeface="Segoe UI Semilight"/>
                <a:cs typeface="Segoe UI Semilight"/>
              </a:rPr>
              <a:t> </a:t>
            </a:r>
            <a:r>
              <a:rPr sz="1250">
                <a:solidFill>
                  <a:srgbClr val="9B9A98"/>
                </a:solidFill>
                <a:latin typeface="Segoe UI Semilight"/>
                <a:cs typeface="Segoe UI Semilight"/>
              </a:rPr>
              <a:t>discussions</a:t>
            </a:r>
            <a:r>
              <a:rPr lang="en-GB" sz="1250" spc="-5">
                <a:solidFill>
                  <a:srgbClr val="9B9A98"/>
                </a:solidFill>
                <a:latin typeface="Segoe UI Semilight"/>
                <a:cs typeface="Segoe UI Semilight"/>
              </a:rPr>
              <a:t>. </a:t>
            </a:r>
            <a:r>
              <a:rPr sz="1250">
                <a:solidFill>
                  <a:srgbClr val="9B9A98"/>
                </a:solidFill>
                <a:latin typeface="Segoe UI Semilight"/>
                <a:cs typeface="Segoe UI Semilight"/>
              </a:rPr>
              <a:t>Share</a:t>
            </a:r>
            <a:r>
              <a:rPr sz="1250" spc="5">
                <a:solidFill>
                  <a:srgbClr val="9B9A98"/>
                </a:solidFill>
                <a:latin typeface="Segoe UI Semilight"/>
                <a:cs typeface="Segoe UI Semilight"/>
              </a:rPr>
              <a:t> </a:t>
            </a:r>
            <a:r>
              <a:rPr sz="1250">
                <a:solidFill>
                  <a:srgbClr val="9B9A98"/>
                </a:solidFill>
                <a:latin typeface="Segoe UI Semilight"/>
                <a:cs typeface="Segoe UI Semilight"/>
              </a:rPr>
              <a:t>your</a:t>
            </a:r>
            <a:r>
              <a:rPr sz="1250" spc="5">
                <a:solidFill>
                  <a:srgbClr val="9B9A98"/>
                </a:solidFill>
                <a:latin typeface="Segoe UI Semilight"/>
                <a:cs typeface="Segoe UI Semilight"/>
              </a:rPr>
              <a:t> </a:t>
            </a:r>
            <a:r>
              <a:rPr sz="1250">
                <a:solidFill>
                  <a:srgbClr val="9B9A98"/>
                </a:solidFill>
                <a:latin typeface="Segoe UI Semilight"/>
                <a:cs typeface="Segoe UI Semilight"/>
              </a:rPr>
              <a:t>expertise</a:t>
            </a:r>
            <a:r>
              <a:rPr sz="1250" spc="5">
                <a:solidFill>
                  <a:srgbClr val="9B9A98"/>
                </a:solidFill>
                <a:latin typeface="Segoe UI Semilight"/>
                <a:cs typeface="Segoe UI Semilight"/>
              </a:rPr>
              <a:t> </a:t>
            </a:r>
            <a:r>
              <a:rPr sz="1250">
                <a:solidFill>
                  <a:srgbClr val="9B9A98"/>
                </a:solidFill>
                <a:latin typeface="Segoe UI Semilight"/>
                <a:cs typeface="Segoe UI Semilight"/>
              </a:rPr>
              <a:t>and</a:t>
            </a:r>
            <a:r>
              <a:rPr sz="1250" spc="5">
                <a:solidFill>
                  <a:srgbClr val="9B9A98"/>
                </a:solidFill>
                <a:latin typeface="Segoe UI Semilight"/>
                <a:cs typeface="Segoe UI Semilight"/>
              </a:rPr>
              <a:t> </a:t>
            </a:r>
            <a:r>
              <a:rPr sz="1250">
                <a:solidFill>
                  <a:srgbClr val="9B9A98"/>
                </a:solidFill>
                <a:latin typeface="Segoe UI Semilight"/>
                <a:cs typeface="Segoe UI Semilight"/>
              </a:rPr>
              <a:t>insights</a:t>
            </a:r>
            <a:r>
              <a:rPr sz="1250" spc="5">
                <a:solidFill>
                  <a:srgbClr val="9B9A98"/>
                </a:solidFill>
                <a:latin typeface="Segoe UI Semilight"/>
                <a:cs typeface="Segoe UI Semilight"/>
              </a:rPr>
              <a:t> </a:t>
            </a:r>
            <a:r>
              <a:rPr sz="1250">
                <a:solidFill>
                  <a:srgbClr val="9B9A98"/>
                </a:solidFill>
                <a:latin typeface="Segoe UI Semilight"/>
                <a:cs typeface="Segoe UI Semilight"/>
              </a:rPr>
              <a:t>with</a:t>
            </a:r>
            <a:r>
              <a:rPr sz="1250" spc="5">
                <a:solidFill>
                  <a:srgbClr val="9B9A98"/>
                </a:solidFill>
                <a:latin typeface="Segoe UI Semilight"/>
                <a:cs typeface="Segoe UI Semilight"/>
              </a:rPr>
              <a:t> </a:t>
            </a:r>
            <a:r>
              <a:rPr sz="1250">
                <a:solidFill>
                  <a:srgbClr val="9B9A98"/>
                </a:solidFill>
                <a:latin typeface="Segoe UI Semilight"/>
                <a:cs typeface="Segoe UI Semilight"/>
              </a:rPr>
              <a:t>a</a:t>
            </a:r>
            <a:r>
              <a:rPr sz="1250" spc="5">
                <a:solidFill>
                  <a:srgbClr val="9B9A98"/>
                </a:solidFill>
                <a:latin typeface="Segoe UI Semilight"/>
                <a:cs typeface="Segoe UI Semilight"/>
              </a:rPr>
              <a:t> </a:t>
            </a:r>
            <a:r>
              <a:rPr sz="1250">
                <a:solidFill>
                  <a:srgbClr val="9B9A98"/>
                </a:solidFill>
                <a:latin typeface="Segoe UI Semilight"/>
                <a:cs typeface="Segoe UI Semilight"/>
              </a:rPr>
              <a:t>targeted</a:t>
            </a:r>
            <a:r>
              <a:rPr sz="1250" spc="10">
                <a:solidFill>
                  <a:srgbClr val="9B9A98"/>
                </a:solidFill>
                <a:latin typeface="Segoe UI Semilight"/>
                <a:cs typeface="Segoe UI Semilight"/>
              </a:rPr>
              <a:t> </a:t>
            </a:r>
            <a:r>
              <a:rPr sz="1250" spc="-10">
                <a:solidFill>
                  <a:srgbClr val="9B9A98"/>
                </a:solidFill>
                <a:latin typeface="Segoe UI Semilight"/>
                <a:cs typeface="Segoe UI Semilight"/>
              </a:rPr>
              <a:t>audience.</a:t>
            </a:r>
            <a:endParaRPr sz="1250">
              <a:latin typeface="Segoe UI Semilight"/>
              <a:cs typeface="Segoe UI Semilight"/>
            </a:endParaRPr>
          </a:p>
        </p:txBody>
      </p:sp>
      <p:sp>
        <p:nvSpPr>
          <p:cNvPr id="14" name="object 14"/>
          <p:cNvSpPr txBox="1"/>
          <p:nvPr/>
        </p:nvSpPr>
        <p:spPr>
          <a:xfrm>
            <a:off x="4980918" y="5411580"/>
            <a:ext cx="4888383" cy="1200457"/>
          </a:xfrm>
          <a:prstGeom prst="rect">
            <a:avLst/>
          </a:prstGeom>
        </p:spPr>
        <p:txBody>
          <a:bodyPr vert="horz" wrap="square" lIns="0" tIns="111125" rIns="0" bIns="0" rtlCol="0" anchor="t">
            <a:spAutoFit/>
          </a:bodyPr>
          <a:lstStyle/>
          <a:p>
            <a:pPr marL="12700">
              <a:spcBef>
                <a:spcPts val="875"/>
              </a:spcBef>
            </a:pPr>
            <a:r>
              <a:rPr lang="en-US" sz="1600" b="1">
                <a:solidFill>
                  <a:srgbClr val="EF6297"/>
                </a:solidFill>
                <a:latin typeface="Segoe UI"/>
                <a:cs typeface="Segoe UI"/>
              </a:rPr>
              <a:t>Meet the right people</a:t>
            </a:r>
            <a:r>
              <a:rPr sz="1600" b="1" spc="-10">
                <a:solidFill>
                  <a:srgbClr val="EF6297"/>
                </a:solidFill>
                <a:latin typeface="Segoe UI"/>
                <a:cs typeface="Segoe UI"/>
              </a:rPr>
              <a:t>:</a:t>
            </a:r>
            <a:endParaRPr sz="1600">
              <a:solidFill>
                <a:srgbClr val="EF6297"/>
              </a:solidFill>
              <a:latin typeface="Segoe UI"/>
              <a:cs typeface="Segoe UI"/>
            </a:endParaRPr>
          </a:p>
          <a:p>
            <a:pPr marL="12700" marR="5080">
              <a:lnSpc>
                <a:spcPct val="100800"/>
              </a:lnSpc>
              <a:spcBef>
                <a:spcPts val="620"/>
              </a:spcBef>
            </a:pPr>
            <a:r>
              <a:rPr lang="en-US" sz="1250">
                <a:solidFill>
                  <a:srgbClr val="A5A5A5"/>
                </a:solidFill>
                <a:latin typeface="Segoe UI Semilight"/>
                <a:cs typeface="Segoe UI Semilight"/>
              </a:rPr>
              <a:t>Whether it’s the speakers' dinner, Meet the Buyer or the marketplace, our buyers are there to talk to you. Be ready to explore partnerships and drive growth. Build relationships that bring you closer to collaboration.</a:t>
            </a:r>
            <a:endParaRPr>
              <a:solidFill>
                <a:srgbClr val="A5A5A5"/>
              </a:solidFill>
              <a:latin typeface="Segoe UI Semilight"/>
              <a:cs typeface="Segoe UI Semilight"/>
            </a:endParaRPr>
          </a:p>
        </p:txBody>
      </p:sp>
      <p:pic>
        <p:nvPicPr>
          <p:cNvPr id="49" name="Graphic 48">
            <a:extLst>
              <a:ext uri="{FF2B5EF4-FFF2-40B4-BE49-F238E27FC236}">
                <a16:creationId xmlns:a16="http://schemas.microsoft.com/office/drawing/2014/main" id="{B43FB54A-032A-FFF9-D845-DD40C2F41F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0679" y="6695924"/>
            <a:ext cx="1239811" cy="307109"/>
          </a:xfrm>
          <a:prstGeom prst="rect">
            <a:avLst/>
          </a:prstGeom>
        </p:spPr>
      </p:pic>
      <p:sp>
        <p:nvSpPr>
          <p:cNvPr id="50" name="object 21">
            <a:extLst>
              <a:ext uri="{FF2B5EF4-FFF2-40B4-BE49-F238E27FC236}">
                <a16:creationId xmlns:a16="http://schemas.microsoft.com/office/drawing/2014/main" id="{0C3DEB4E-9CAD-48AE-CFB1-DEB3F6286200}"/>
              </a:ext>
            </a:extLst>
          </p:cNvPr>
          <p:cNvSpPr txBox="1"/>
          <p:nvPr/>
        </p:nvSpPr>
        <p:spPr>
          <a:xfrm>
            <a:off x="8447534" y="6849478"/>
            <a:ext cx="2008088" cy="177613"/>
          </a:xfrm>
          <a:prstGeom prst="rect">
            <a:avLst/>
          </a:prstGeom>
        </p:spPr>
        <p:txBody>
          <a:bodyPr vert="horz" wrap="square" lIns="0" tIns="15875" rIns="0" bIns="0" rtlCol="0">
            <a:spAutoFit/>
          </a:bodyPr>
          <a:lstStyle/>
          <a:p>
            <a:pPr marL="12700">
              <a:lnSpc>
                <a:spcPct val="100000"/>
              </a:lnSpc>
              <a:spcBef>
                <a:spcPts val="125"/>
              </a:spcBef>
            </a:pPr>
            <a:r>
              <a:rPr sz="1050" b="1">
                <a:solidFill>
                  <a:srgbClr val="FFFFFF"/>
                </a:solidFill>
                <a:latin typeface="Segoe UI"/>
                <a:cs typeface="Segoe UI"/>
              </a:rPr>
              <a:t>Confidence</a:t>
            </a:r>
            <a:r>
              <a:rPr sz="1050" b="1" spc="95">
                <a:solidFill>
                  <a:srgbClr val="FFFFFF"/>
                </a:solidFill>
                <a:latin typeface="Segoe UI"/>
                <a:cs typeface="Segoe UI"/>
              </a:rPr>
              <a:t> </a:t>
            </a:r>
            <a:r>
              <a:rPr sz="1050" b="1">
                <a:solidFill>
                  <a:srgbClr val="FFFFFF"/>
                </a:solidFill>
                <a:latin typeface="Segoe UI"/>
                <a:cs typeface="Segoe UI"/>
              </a:rPr>
              <a:t>is</a:t>
            </a:r>
            <a:r>
              <a:rPr sz="1050" b="1" spc="95">
                <a:solidFill>
                  <a:srgbClr val="FFFFFF"/>
                </a:solidFill>
                <a:latin typeface="Segoe UI"/>
                <a:cs typeface="Segoe UI"/>
              </a:rPr>
              <a:t> </a:t>
            </a:r>
            <a:r>
              <a:rPr sz="1050" b="1" spc="-10">
                <a:solidFill>
                  <a:srgbClr val="FFFFFF"/>
                </a:solidFill>
                <a:latin typeface="Segoe UI"/>
                <a:cs typeface="Segoe UI"/>
              </a:rPr>
              <a:t>everything</a:t>
            </a:r>
            <a:endParaRPr sz="1050">
              <a:latin typeface="Segoe UI"/>
              <a:cs typeface="Segoe UI"/>
            </a:endParaRPr>
          </a:p>
        </p:txBody>
      </p:sp>
      <p:pic>
        <p:nvPicPr>
          <p:cNvPr id="3" name="Graphic 2">
            <a:extLst>
              <a:ext uri="{FF2B5EF4-FFF2-40B4-BE49-F238E27FC236}">
                <a16:creationId xmlns:a16="http://schemas.microsoft.com/office/drawing/2014/main" id="{80ADF719-D3A9-870C-12B7-949DAA76AC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00" y="614733"/>
            <a:ext cx="2212340" cy="322328"/>
          </a:xfrm>
          <a:prstGeom prst="rect">
            <a:avLst/>
          </a:prstGeom>
        </p:spPr>
      </p:pic>
      <p:pic>
        <p:nvPicPr>
          <p:cNvPr id="6" name="Picture 5" descr="A line art of people in a booth&#10;&#10;Description automatically generated">
            <a:extLst>
              <a:ext uri="{FF2B5EF4-FFF2-40B4-BE49-F238E27FC236}">
                <a16:creationId xmlns:a16="http://schemas.microsoft.com/office/drawing/2014/main" id="{7A726F3D-BEA3-F157-DB80-0157361A78D4}"/>
              </a:ext>
            </a:extLst>
          </p:cNvPr>
          <p:cNvPicPr>
            <a:picLocks noChangeAspect="1"/>
          </p:cNvPicPr>
          <p:nvPr/>
        </p:nvPicPr>
        <p:blipFill>
          <a:blip r:embed="rId7"/>
          <a:stretch>
            <a:fillRect/>
          </a:stretch>
        </p:blipFill>
        <p:spPr>
          <a:xfrm>
            <a:off x="4766897" y="708235"/>
            <a:ext cx="982920" cy="952557"/>
          </a:xfrm>
          <a:prstGeom prst="rect">
            <a:avLst/>
          </a:prstGeom>
        </p:spPr>
      </p:pic>
      <p:pic>
        <p:nvPicPr>
          <p:cNvPr id="8" name="Picture 7" descr="A purple line art of a room with chairs and a table&#10;&#10;Description automatically generated">
            <a:extLst>
              <a:ext uri="{FF2B5EF4-FFF2-40B4-BE49-F238E27FC236}">
                <a16:creationId xmlns:a16="http://schemas.microsoft.com/office/drawing/2014/main" id="{FBFAE52B-4434-2DC5-0453-9C1A11E0C52E}"/>
              </a:ext>
            </a:extLst>
          </p:cNvPr>
          <p:cNvPicPr>
            <a:picLocks noChangeAspect="1"/>
          </p:cNvPicPr>
          <p:nvPr/>
        </p:nvPicPr>
        <p:blipFill>
          <a:blip r:embed="rId8"/>
          <a:stretch>
            <a:fillRect/>
          </a:stretch>
        </p:blipFill>
        <p:spPr>
          <a:xfrm>
            <a:off x="4766838" y="2698423"/>
            <a:ext cx="982919" cy="952556"/>
          </a:xfrm>
          <a:prstGeom prst="rect">
            <a:avLst/>
          </a:prstGeom>
        </p:spPr>
      </p:pic>
      <p:pic>
        <p:nvPicPr>
          <p:cNvPr id="9" name="Picture 8" descr="A purple line drawing of two people at a table&#10;&#10;Description automatically generated">
            <a:extLst>
              <a:ext uri="{FF2B5EF4-FFF2-40B4-BE49-F238E27FC236}">
                <a16:creationId xmlns:a16="http://schemas.microsoft.com/office/drawing/2014/main" id="{EC81473F-FB40-8AE5-9241-E246F276C448}"/>
              </a:ext>
            </a:extLst>
          </p:cNvPr>
          <p:cNvPicPr>
            <a:picLocks noChangeAspect="1"/>
          </p:cNvPicPr>
          <p:nvPr/>
        </p:nvPicPr>
        <p:blipFill>
          <a:blip r:embed="rId9"/>
          <a:stretch>
            <a:fillRect/>
          </a:stretch>
        </p:blipFill>
        <p:spPr>
          <a:xfrm>
            <a:off x="4812249" y="4688575"/>
            <a:ext cx="1004763" cy="1029712"/>
          </a:xfrm>
          <a:prstGeom prst="rect">
            <a:avLst/>
          </a:prstGeom>
        </p:spPr>
      </p:pic>
    </p:spTree>
    <p:extLst>
      <p:ext uri="{BB962C8B-B14F-4D97-AF65-F5344CB8AC3E}">
        <p14:creationId xmlns:p14="http://schemas.microsoft.com/office/powerpoint/2010/main" val="2682591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4345D05-3FE1-A7AF-1277-9A24C35A35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300" y="225426"/>
            <a:ext cx="10210800" cy="7111999"/>
          </a:xfrm>
          <a:prstGeom prst="rect">
            <a:avLst/>
          </a:prstGeom>
        </p:spPr>
      </p:pic>
      <p:sp>
        <p:nvSpPr>
          <p:cNvPr id="28" name="Rounded Rectangle 27">
            <a:extLst>
              <a:ext uri="{FF2B5EF4-FFF2-40B4-BE49-F238E27FC236}">
                <a16:creationId xmlns:a16="http://schemas.microsoft.com/office/drawing/2014/main" id="{12BF00DB-6F07-916F-0FD3-3CF090DC9084}"/>
              </a:ext>
            </a:extLst>
          </p:cNvPr>
          <p:cNvSpPr/>
          <p:nvPr/>
        </p:nvSpPr>
        <p:spPr>
          <a:xfrm>
            <a:off x="4813301" y="651033"/>
            <a:ext cx="5257800" cy="1834992"/>
          </a:xfrm>
          <a:prstGeom prst="roundRect">
            <a:avLst>
              <a:gd name="adj" fmla="val 4209"/>
            </a:avLst>
          </a:prstGeom>
          <a:solidFill>
            <a:schemeClr val="bg1"/>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622300" y="3202212"/>
            <a:ext cx="2295525" cy="1122680"/>
          </a:xfrm>
          <a:prstGeom prst="rect">
            <a:avLst/>
          </a:prstGeom>
        </p:spPr>
        <p:txBody>
          <a:bodyPr vert="horz" wrap="square" lIns="0" tIns="12700" rIns="0" bIns="0" rtlCol="0">
            <a:spAutoFit/>
          </a:bodyPr>
          <a:lstStyle/>
          <a:p>
            <a:pPr marL="12700" marR="5080">
              <a:lnSpc>
                <a:spcPct val="100000"/>
              </a:lnSpc>
              <a:spcBef>
                <a:spcPts val="100"/>
              </a:spcBef>
            </a:pPr>
            <a:r>
              <a:rPr sz="3600" b="1">
                <a:solidFill>
                  <a:srgbClr val="EF6297"/>
                </a:solidFill>
                <a:latin typeface="Segoe UI"/>
                <a:cs typeface="Segoe UI"/>
              </a:rPr>
              <a:t>Hear</a:t>
            </a:r>
            <a:r>
              <a:rPr sz="3600" b="1" spc="-85">
                <a:solidFill>
                  <a:srgbClr val="EF6297"/>
                </a:solidFill>
                <a:latin typeface="Segoe UI"/>
                <a:cs typeface="Segoe UI"/>
              </a:rPr>
              <a:t> </a:t>
            </a:r>
            <a:r>
              <a:rPr sz="3600" b="1" spc="-20">
                <a:solidFill>
                  <a:srgbClr val="EF6297"/>
                </a:solidFill>
                <a:latin typeface="Segoe UI"/>
                <a:cs typeface="Segoe UI"/>
              </a:rPr>
              <a:t>from </a:t>
            </a:r>
            <a:r>
              <a:rPr sz="3600" b="1">
                <a:solidFill>
                  <a:srgbClr val="EF6297"/>
                </a:solidFill>
                <a:latin typeface="Segoe UI"/>
                <a:cs typeface="Segoe UI"/>
              </a:rPr>
              <a:t>your</a:t>
            </a:r>
            <a:r>
              <a:rPr sz="3600" b="1" spc="-120">
                <a:solidFill>
                  <a:srgbClr val="EF6297"/>
                </a:solidFill>
                <a:latin typeface="Segoe UI"/>
                <a:cs typeface="Segoe UI"/>
              </a:rPr>
              <a:t> </a:t>
            </a:r>
            <a:r>
              <a:rPr sz="3600" b="1" spc="-10">
                <a:solidFill>
                  <a:srgbClr val="EF6297"/>
                </a:solidFill>
                <a:latin typeface="Segoe UI"/>
                <a:cs typeface="Segoe UI"/>
              </a:rPr>
              <a:t>peers</a:t>
            </a:r>
            <a:endParaRPr sz="3600">
              <a:solidFill>
                <a:srgbClr val="EF6297"/>
              </a:solidFill>
              <a:latin typeface="Segoe UI"/>
              <a:cs typeface="Segoe UI"/>
            </a:endParaRPr>
          </a:p>
        </p:txBody>
      </p:sp>
      <p:sp>
        <p:nvSpPr>
          <p:cNvPr id="30" name="Rounded Rectangle 29">
            <a:extLst>
              <a:ext uri="{FF2B5EF4-FFF2-40B4-BE49-F238E27FC236}">
                <a16:creationId xmlns:a16="http://schemas.microsoft.com/office/drawing/2014/main" id="{30841EEA-AAEA-1D33-763B-FE4DBF90D27A}"/>
              </a:ext>
            </a:extLst>
          </p:cNvPr>
          <p:cNvSpPr/>
          <p:nvPr/>
        </p:nvSpPr>
        <p:spPr>
          <a:xfrm>
            <a:off x="4813301" y="2721133"/>
            <a:ext cx="5257800" cy="1834992"/>
          </a:xfrm>
          <a:prstGeom prst="roundRect">
            <a:avLst>
              <a:gd name="adj" fmla="val 4209"/>
            </a:avLst>
          </a:prstGeom>
          <a:solidFill>
            <a:schemeClr val="bg1"/>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p:nvPr/>
        </p:nvSpPr>
        <p:spPr>
          <a:xfrm>
            <a:off x="4995079" y="857674"/>
            <a:ext cx="4761230" cy="1367106"/>
          </a:xfrm>
          <a:prstGeom prst="rect">
            <a:avLst/>
          </a:prstGeom>
        </p:spPr>
        <p:txBody>
          <a:bodyPr vert="horz" wrap="square" lIns="0" tIns="12065" rIns="0" bIns="0" rtlCol="0" anchor="t">
            <a:spAutoFit/>
          </a:bodyPr>
          <a:lstStyle/>
          <a:p>
            <a:pPr marL="12700" marR="5080" algn="l">
              <a:lnSpc>
                <a:spcPct val="100899"/>
              </a:lnSpc>
              <a:spcBef>
                <a:spcPts val="95"/>
              </a:spcBef>
            </a:pPr>
            <a:r>
              <a:rPr lang="en-GB" sz="1400" spc="-10">
                <a:solidFill>
                  <a:srgbClr val="A5A5A5"/>
                </a:solidFill>
                <a:latin typeface="Segoe UI Semilight" panose="020B0402040204020203" pitchFamily="34" charset="0"/>
                <a:cs typeface="Segoe UI Semilight" panose="020B0402040204020203" pitchFamily="34" charset="0"/>
              </a:rPr>
              <a:t>“I’d recommend FSQS Live to colleagues and other companies because it’s a really strong event to meet and understand the market and what priorities should be for the next year.”</a:t>
            </a:r>
            <a:br>
              <a:rPr lang="en-US" sz="1400" spc="-10">
                <a:solidFill>
                  <a:srgbClr val="A5A5A5"/>
                </a:solidFill>
                <a:latin typeface="Segoe UI"/>
                <a:cs typeface="Segoe UI"/>
              </a:rPr>
            </a:br>
            <a:r>
              <a:rPr lang="en-US" sz="1200" b="1" spc="-10">
                <a:solidFill>
                  <a:srgbClr val="A5A5A5"/>
                </a:solidFill>
                <a:latin typeface="Segoe UI"/>
                <a:cs typeface="Segoe UI"/>
              </a:rPr>
              <a:t>David Cass, Partner, SIA Partners</a:t>
            </a:r>
          </a:p>
          <a:p>
            <a:pPr algn="l"/>
            <a:r>
              <a:rPr lang="en-US" sz="1200" b="1" spc="-10">
                <a:solidFill>
                  <a:srgbClr val="A5A5A5"/>
                </a:solidFill>
                <a:latin typeface="Segoe UI"/>
                <a:cs typeface="Segoe UI"/>
              </a:rPr>
              <a:t>Supplier Sponsor of FSQS Live 2023</a:t>
            </a:r>
            <a:endParaRPr lang="en-US" sz="1200" b="1">
              <a:solidFill>
                <a:srgbClr val="A5A5A5"/>
              </a:solidFill>
              <a:latin typeface="Segoe UI"/>
              <a:cs typeface="Segoe UI"/>
            </a:endParaRPr>
          </a:p>
          <a:p>
            <a:pPr marL="12700" algn="just">
              <a:spcBef>
                <a:spcPts val="1475"/>
              </a:spcBef>
            </a:pPr>
            <a:endParaRPr lang="en-US" sz="900" b="1" spc="-10">
              <a:solidFill>
                <a:srgbClr val="9B9A98"/>
              </a:solidFill>
              <a:latin typeface="Segoe UI"/>
              <a:cs typeface="Segoe UI"/>
            </a:endParaRPr>
          </a:p>
        </p:txBody>
      </p:sp>
      <p:sp>
        <p:nvSpPr>
          <p:cNvPr id="31" name="Rounded Rectangle 30">
            <a:extLst>
              <a:ext uri="{FF2B5EF4-FFF2-40B4-BE49-F238E27FC236}">
                <a16:creationId xmlns:a16="http://schemas.microsoft.com/office/drawing/2014/main" id="{AB37004D-4EEF-FE70-7831-A4C06257BC4E}"/>
              </a:ext>
            </a:extLst>
          </p:cNvPr>
          <p:cNvSpPr/>
          <p:nvPr/>
        </p:nvSpPr>
        <p:spPr>
          <a:xfrm>
            <a:off x="4813301" y="4803933"/>
            <a:ext cx="5257800" cy="1834992"/>
          </a:xfrm>
          <a:prstGeom prst="roundRect">
            <a:avLst>
              <a:gd name="adj" fmla="val 4209"/>
            </a:avLst>
          </a:prstGeom>
          <a:solidFill>
            <a:schemeClr val="bg1"/>
          </a:solidFill>
          <a:ln w="63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p:nvPr/>
        </p:nvSpPr>
        <p:spPr>
          <a:xfrm>
            <a:off x="4995079" y="3009981"/>
            <a:ext cx="4745990" cy="1089401"/>
          </a:xfrm>
          <a:prstGeom prst="rect">
            <a:avLst/>
          </a:prstGeom>
        </p:spPr>
        <p:txBody>
          <a:bodyPr vert="horz" wrap="square" lIns="0" tIns="12065" rIns="0" bIns="0" rtlCol="0" anchor="t">
            <a:spAutoFit/>
          </a:bodyPr>
          <a:lstStyle/>
          <a:p>
            <a:pPr algn="l"/>
            <a:r>
              <a:rPr lang="en-US" sz="1400" spc="-10">
                <a:solidFill>
                  <a:srgbClr val="A5A5A5"/>
                </a:solidFill>
                <a:latin typeface="Segoe UI Semilight" panose="020B0402040204020203" pitchFamily="34" charset="0"/>
                <a:cs typeface="Segoe UI Semilight" panose="020B0402040204020203" pitchFamily="34" charset="0"/>
              </a:rPr>
              <a:t>“It’s been great for us to meet and connect with people that we might not have spoken to had we not been part of FSQS.”</a:t>
            </a:r>
            <a:br>
              <a:rPr lang="en-US" sz="1400" spc="-10">
                <a:solidFill>
                  <a:srgbClr val="A5A5A5"/>
                </a:solidFill>
                <a:latin typeface="Segoe UI Semilight" panose="020B0402040204020203" pitchFamily="34" charset="0"/>
                <a:cs typeface="Segoe UI Semilight" panose="020B0402040204020203" pitchFamily="34" charset="0"/>
              </a:rPr>
            </a:br>
            <a:r>
              <a:rPr lang="en-US" sz="1200" b="1" spc="-10">
                <a:solidFill>
                  <a:srgbClr val="A5A5A5"/>
                </a:solidFill>
                <a:latin typeface="Segoe UI" panose="020B0502040204020203" pitchFamily="34" charset="0"/>
                <a:cs typeface="Segoe UI" panose="020B0502040204020203" pitchFamily="34" charset="0"/>
              </a:rPr>
              <a:t>Hollie Moss, Marketing Manager, Financial Cloud</a:t>
            </a:r>
          </a:p>
          <a:p>
            <a:pPr algn="l"/>
            <a:r>
              <a:rPr lang="en-US" sz="1200" b="1" spc="-10">
                <a:solidFill>
                  <a:srgbClr val="A5A5A5"/>
                </a:solidFill>
                <a:latin typeface="Segoe UI" panose="020B0502040204020203" pitchFamily="34" charset="0"/>
                <a:cs typeface="Segoe UI" panose="020B0502040204020203" pitchFamily="34" charset="0"/>
              </a:rPr>
              <a:t>Supplier Sponsor of FSQS Live 2023</a:t>
            </a:r>
            <a:br>
              <a:rPr lang="en-US" sz="1600" b="1" spc="-10">
                <a:solidFill>
                  <a:srgbClr val="444444"/>
                </a:solidFill>
              </a:rPr>
            </a:br>
            <a:endParaRPr lang="en-US"/>
          </a:p>
        </p:txBody>
      </p:sp>
      <p:sp>
        <p:nvSpPr>
          <p:cNvPr id="6" name="object 6"/>
          <p:cNvSpPr txBox="1"/>
          <p:nvPr/>
        </p:nvSpPr>
        <p:spPr>
          <a:xfrm>
            <a:off x="4995079" y="5018685"/>
            <a:ext cx="4745990" cy="1051955"/>
          </a:xfrm>
          <a:prstGeom prst="rect">
            <a:avLst/>
          </a:prstGeom>
        </p:spPr>
        <p:txBody>
          <a:bodyPr vert="horz" wrap="square" lIns="0" tIns="12065" rIns="0" bIns="0" rtlCol="0">
            <a:spAutoFit/>
          </a:bodyPr>
          <a:lstStyle/>
          <a:p>
            <a:pPr marL="12700" marR="5080">
              <a:lnSpc>
                <a:spcPct val="100899"/>
              </a:lnSpc>
              <a:spcBef>
                <a:spcPts val="95"/>
              </a:spcBef>
            </a:pPr>
            <a:r>
              <a:rPr sz="1400">
                <a:solidFill>
                  <a:srgbClr val="9B9A98"/>
                </a:solidFill>
                <a:latin typeface="Segoe UI Semilight"/>
                <a:cs typeface="Segoe UI Semilight"/>
              </a:rPr>
              <a:t>“</a:t>
            </a:r>
            <a:r>
              <a:rPr lang="en-GB" sz="1400">
                <a:solidFill>
                  <a:srgbClr val="9B9A98"/>
                </a:solidFill>
                <a:latin typeface="Segoe UI Semilight"/>
                <a:cs typeface="Segoe UI Semilight"/>
              </a:rPr>
              <a:t>Being part of the FSQS system has been great for us, it’s been a real door opener and we really enjoy being part of the community.”</a:t>
            </a:r>
          </a:p>
          <a:p>
            <a:pPr marL="12700" marR="5080">
              <a:lnSpc>
                <a:spcPct val="100899"/>
              </a:lnSpc>
              <a:spcBef>
                <a:spcPts val="95"/>
              </a:spcBef>
            </a:pPr>
            <a:r>
              <a:rPr lang="en-GB" sz="1200" b="1">
                <a:solidFill>
                  <a:srgbClr val="9B9A98"/>
                </a:solidFill>
                <a:latin typeface="Segoe UI"/>
                <a:cs typeface="Segoe UI"/>
              </a:rPr>
              <a:t>David Kingston, Digital Director, Proteus</a:t>
            </a:r>
          </a:p>
          <a:p>
            <a:pPr marL="12700" marR="5080">
              <a:lnSpc>
                <a:spcPct val="100899"/>
              </a:lnSpc>
              <a:spcBef>
                <a:spcPts val="95"/>
              </a:spcBef>
            </a:pPr>
            <a:r>
              <a:rPr lang="en-GB" sz="1200" b="1">
                <a:solidFill>
                  <a:srgbClr val="9B9A98"/>
                </a:solidFill>
                <a:latin typeface="Segoe UI"/>
                <a:cs typeface="Segoe UI"/>
              </a:rPr>
              <a:t>Supplier Sponsor of FSQS Live 2023</a:t>
            </a:r>
          </a:p>
        </p:txBody>
      </p:sp>
      <p:pic>
        <p:nvPicPr>
          <p:cNvPr id="23" name="Hellios" descr="preencoded.png">
            <a:extLst>
              <a:ext uri="{FF2B5EF4-FFF2-40B4-BE49-F238E27FC236}">
                <a16:creationId xmlns:a16="http://schemas.microsoft.com/office/drawing/2014/main" id="{8A288B46-322B-CC63-7A54-583AC5AFD29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0080" y="6693342"/>
            <a:ext cx="1239811" cy="312274"/>
          </a:xfrm>
          <a:prstGeom prst="rect">
            <a:avLst/>
          </a:prstGeom>
        </p:spPr>
      </p:pic>
      <p:pic>
        <p:nvPicPr>
          <p:cNvPr id="2" name="Graphic 1">
            <a:extLst>
              <a:ext uri="{FF2B5EF4-FFF2-40B4-BE49-F238E27FC236}">
                <a16:creationId xmlns:a16="http://schemas.microsoft.com/office/drawing/2014/main" id="{A6F7E7D1-1D97-44A2-6433-FDB8AFE06C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00" y="614733"/>
            <a:ext cx="2212340" cy="320629"/>
          </a:xfrm>
          <a:prstGeom prst="rect">
            <a:avLst/>
          </a:prstGeom>
        </p:spPr>
      </p:pic>
      <p:sp>
        <p:nvSpPr>
          <p:cNvPr id="7" name="object 22">
            <a:extLst>
              <a:ext uri="{FF2B5EF4-FFF2-40B4-BE49-F238E27FC236}">
                <a16:creationId xmlns:a16="http://schemas.microsoft.com/office/drawing/2014/main" id="{EA39D31A-5356-81D3-40E5-C45D3296CD79}"/>
              </a:ext>
            </a:extLst>
          </p:cNvPr>
          <p:cNvSpPr txBox="1"/>
          <p:nvPr/>
        </p:nvSpPr>
        <p:spPr>
          <a:xfrm>
            <a:off x="8447534" y="6845501"/>
            <a:ext cx="1762666" cy="188513"/>
          </a:xfrm>
          <a:prstGeom prst="rect">
            <a:avLst/>
          </a:prstGeom>
        </p:spPr>
        <p:txBody>
          <a:bodyPr vert="horz" wrap="square" lIns="0" tIns="26670" rIns="0" bIns="0" rtlCol="0">
            <a:spAutoFit/>
          </a:bodyPr>
          <a:lstStyle/>
          <a:p>
            <a:pPr marL="12700">
              <a:lnSpc>
                <a:spcPct val="100000"/>
              </a:lnSpc>
              <a:spcBef>
                <a:spcPts val="210"/>
              </a:spcBef>
            </a:pPr>
            <a:r>
              <a:rPr sz="1050" b="1">
                <a:solidFill>
                  <a:srgbClr val="9B9A98"/>
                </a:solidFill>
                <a:latin typeface="Segoe UI"/>
                <a:cs typeface="Segoe UI"/>
              </a:rPr>
              <a:t>Confidence</a:t>
            </a:r>
            <a:r>
              <a:rPr sz="1050" b="1" spc="95">
                <a:solidFill>
                  <a:srgbClr val="9B9A98"/>
                </a:solidFill>
                <a:latin typeface="Segoe UI"/>
                <a:cs typeface="Segoe UI"/>
              </a:rPr>
              <a:t> </a:t>
            </a:r>
            <a:r>
              <a:rPr sz="1050" b="1">
                <a:solidFill>
                  <a:srgbClr val="9B9A98"/>
                </a:solidFill>
                <a:latin typeface="Segoe UI"/>
                <a:cs typeface="Segoe UI"/>
              </a:rPr>
              <a:t>is</a:t>
            </a:r>
            <a:r>
              <a:rPr sz="1050" b="1" spc="95">
                <a:solidFill>
                  <a:srgbClr val="9B9A98"/>
                </a:solidFill>
                <a:latin typeface="Segoe UI"/>
                <a:cs typeface="Segoe UI"/>
              </a:rPr>
              <a:t> </a:t>
            </a:r>
            <a:r>
              <a:rPr sz="1050" b="1" spc="-10">
                <a:solidFill>
                  <a:srgbClr val="9B9A98"/>
                </a:solidFill>
                <a:latin typeface="Segoe UI"/>
                <a:cs typeface="Segoe UI"/>
              </a:rPr>
              <a:t>everything</a:t>
            </a:r>
            <a:endParaRPr sz="1050">
              <a:latin typeface="Segoe UI"/>
              <a:cs typeface="Segoe UI"/>
            </a:endParaRP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24349438-197B-DD83-25B7-9130DA4AF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5079" y="6154440"/>
            <a:ext cx="1479156" cy="261903"/>
          </a:xfrm>
          <a:prstGeom prst="rect">
            <a:avLst/>
          </a:prstGeom>
        </p:spPr>
      </p:pic>
      <p:pic>
        <p:nvPicPr>
          <p:cNvPr id="13" name="Graphic 12">
            <a:extLst>
              <a:ext uri="{FF2B5EF4-FFF2-40B4-BE49-F238E27FC236}">
                <a16:creationId xmlns:a16="http://schemas.microsoft.com/office/drawing/2014/main" id="{6B853D6B-BE14-06A0-CBA8-F423E048D2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95079" y="3903096"/>
            <a:ext cx="1113621" cy="392571"/>
          </a:xfrm>
          <a:prstGeom prst="rect">
            <a:avLst/>
          </a:prstGeom>
        </p:spPr>
      </p:pic>
      <p:pic>
        <p:nvPicPr>
          <p:cNvPr id="15" name="Picture 14" descr="A black background with a black square&#10;&#10;Description automatically generated with medium confidence">
            <a:extLst>
              <a:ext uri="{FF2B5EF4-FFF2-40B4-BE49-F238E27FC236}">
                <a16:creationId xmlns:a16="http://schemas.microsoft.com/office/drawing/2014/main" id="{A2AB92F7-3FA8-EC13-A195-D54D4F04151A}"/>
              </a:ext>
            </a:extLst>
          </p:cNvPr>
          <p:cNvPicPr>
            <a:picLocks noChangeAspect="1"/>
          </p:cNvPicPr>
          <p:nvPr/>
        </p:nvPicPr>
        <p:blipFill rotWithShape="1">
          <a:blip r:embed="rId10">
            <a:extLst>
              <a:ext uri="{28A0092B-C50C-407E-A947-70E740481C1C}">
                <a14:useLocalDpi xmlns:a14="http://schemas.microsoft.com/office/drawing/2010/main" val="0"/>
              </a:ext>
            </a:extLst>
          </a:blip>
          <a:srcRect t="32147"/>
          <a:stretch/>
        </p:blipFill>
        <p:spPr>
          <a:xfrm>
            <a:off x="4813301" y="2022632"/>
            <a:ext cx="1964690" cy="761765"/>
          </a:xfrm>
          <a:prstGeom prst="rect">
            <a:avLst/>
          </a:prstGeom>
        </p:spPr>
      </p:pic>
      <p:sp>
        <p:nvSpPr>
          <p:cNvPr id="8" name="object 21">
            <a:extLst>
              <a:ext uri="{FF2B5EF4-FFF2-40B4-BE49-F238E27FC236}">
                <a16:creationId xmlns:a16="http://schemas.microsoft.com/office/drawing/2014/main" id="{0C3DEB4E-9CAD-48AE-CFB1-DEB3F6286200}"/>
              </a:ext>
            </a:extLst>
          </p:cNvPr>
          <p:cNvSpPr txBox="1"/>
          <p:nvPr/>
        </p:nvSpPr>
        <p:spPr>
          <a:xfrm>
            <a:off x="957876" y="6943605"/>
            <a:ext cx="2008088" cy="123752"/>
          </a:xfrm>
          <a:prstGeom prst="rect">
            <a:avLst/>
          </a:prstGeom>
        </p:spPr>
        <p:txBody>
          <a:bodyPr vert="horz" wrap="square" lIns="0" tIns="15875" rIns="0" bIns="0" rtlCol="0">
            <a:spAutoFit/>
          </a:bodyPr>
          <a:lstStyle>
            <a:defPPr>
              <a:defRPr kern="0"/>
            </a:defPPr>
          </a:lstStyle>
          <a:p>
            <a:pPr marL="12700">
              <a:lnSpc>
                <a:spcPct val="100000"/>
              </a:lnSpc>
              <a:spcBef>
                <a:spcPts val="125"/>
              </a:spcBef>
            </a:pPr>
            <a:r>
              <a:rPr sz="700" b="1">
                <a:solidFill>
                  <a:srgbClr val="9B9A98"/>
                </a:solidFill>
                <a:latin typeface="Segoe UI"/>
                <a:cs typeface="Segoe UI"/>
              </a:rPr>
              <a:t>Confidence</a:t>
            </a:r>
            <a:r>
              <a:rPr sz="700" b="1" spc="95">
                <a:solidFill>
                  <a:srgbClr val="9B9A98"/>
                </a:solidFill>
                <a:latin typeface="Segoe UI"/>
                <a:cs typeface="Segoe UI"/>
              </a:rPr>
              <a:t> </a:t>
            </a:r>
            <a:r>
              <a:rPr sz="700" b="1">
                <a:solidFill>
                  <a:srgbClr val="9B9A98"/>
                </a:solidFill>
                <a:latin typeface="Segoe UI"/>
                <a:cs typeface="Segoe UI"/>
              </a:rPr>
              <a:t>is</a:t>
            </a:r>
            <a:r>
              <a:rPr sz="700" b="1" spc="95">
                <a:solidFill>
                  <a:srgbClr val="9B9A98"/>
                </a:solidFill>
                <a:latin typeface="Segoe UI"/>
                <a:cs typeface="Segoe UI"/>
              </a:rPr>
              <a:t> </a:t>
            </a:r>
            <a:r>
              <a:rPr sz="700" b="1" spc="-10">
                <a:solidFill>
                  <a:srgbClr val="9B9A98"/>
                </a:solidFill>
                <a:latin typeface="Segoe UI"/>
                <a:cs typeface="Segoe UI"/>
              </a:rPr>
              <a:t>everything</a:t>
            </a:r>
            <a:endParaRPr sz="700">
              <a:solidFill>
                <a:srgbClr val="9B9A98"/>
              </a:solidFill>
              <a:latin typeface="Segoe UI"/>
              <a:cs typeface="Segoe U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7505" y="3165277"/>
            <a:ext cx="3617107" cy="1225321"/>
          </a:xfrm>
          <a:custGeom>
            <a:avLst/>
            <a:gdLst/>
            <a:ahLst/>
            <a:cxnLst/>
            <a:rect l="l" t="t" r="r" b="b"/>
            <a:pathLst>
              <a:path w="10210800" h="7102475">
                <a:moveTo>
                  <a:pt x="10083800" y="0"/>
                </a:moveTo>
                <a:lnTo>
                  <a:pt x="127000" y="0"/>
                </a:lnTo>
                <a:lnTo>
                  <a:pt x="77565" y="9980"/>
                </a:lnTo>
                <a:lnTo>
                  <a:pt x="37196" y="37196"/>
                </a:lnTo>
                <a:lnTo>
                  <a:pt x="9980" y="77565"/>
                </a:lnTo>
                <a:lnTo>
                  <a:pt x="0" y="127000"/>
                </a:lnTo>
                <a:lnTo>
                  <a:pt x="0" y="6975208"/>
                </a:lnTo>
                <a:lnTo>
                  <a:pt x="9980" y="7024643"/>
                </a:lnTo>
                <a:lnTo>
                  <a:pt x="37196" y="7065011"/>
                </a:lnTo>
                <a:lnTo>
                  <a:pt x="77565" y="7092228"/>
                </a:lnTo>
                <a:lnTo>
                  <a:pt x="127000" y="7102208"/>
                </a:lnTo>
                <a:lnTo>
                  <a:pt x="10083800" y="7102208"/>
                </a:lnTo>
                <a:lnTo>
                  <a:pt x="10133234" y="7092228"/>
                </a:lnTo>
                <a:lnTo>
                  <a:pt x="10173603" y="7065011"/>
                </a:lnTo>
                <a:lnTo>
                  <a:pt x="10200819" y="7024643"/>
                </a:lnTo>
                <a:lnTo>
                  <a:pt x="10210800" y="6975208"/>
                </a:lnTo>
                <a:lnTo>
                  <a:pt x="10210800" y="127000"/>
                </a:lnTo>
                <a:lnTo>
                  <a:pt x="10200819" y="77565"/>
                </a:lnTo>
                <a:lnTo>
                  <a:pt x="10173603" y="37196"/>
                </a:lnTo>
                <a:lnTo>
                  <a:pt x="10133234" y="9980"/>
                </a:lnTo>
                <a:lnTo>
                  <a:pt x="10083800" y="0"/>
                </a:lnTo>
                <a:close/>
              </a:path>
            </a:pathLst>
          </a:custGeom>
          <a:solidFill>
            <a:srgbClr val="FFFFFF"/>
          </a:solidFill>
        </p:spPr>
        <p:txBody>
          <a:bodyPr wrap="square" lIns="0" tIns="0" rIns="0" bIns="0" rtlCol="0" anchor="t"/>
          <a:lstStyle/>
          <a:p>
            <a:r>
              <a:rPr lang="en-US" sz="3600" b="1">
                <a:solidFill>
                  <a:srgbClr val="E65F8E"/>
                </a:solidFill>
                <a:latin typeface="Segoe UI"/>
              </a:rPr>
              <a:t>Package Breakdown</a:t>
            </a:r>
            <a:endParaRPr lang="en-US" sz="3600">
              <a:solidFill>
                <a:srgbClr val="E65F8E"/>
              </a:solidFill>
              <a:latin typeface="Segoe UI"/>
              <a:cs typeface="Segoe UI"/>
            </a:endParaRPr>
          </a:p>
        </p:txBody>
      </p:sp>
      <p:pic>
        <p:nvPicPr>
          <p:cNvPr id="9" name="Hellios">
            <a:extLst>
              <a:ext uri="{FF2B5EF4-FFF2-40B4-BE49-F238E27FC236}">
                <a16:creationId xmlns:a16="http://schemas.microsoft.com/office/drawing/2014/main" id="{B178ED96-1EC6-79A4-75FD-53A78443587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5446" y="6237234"/>
            <a:ext cx="1611281" cy="406376"/>
          </a:xfrm>
          <a:prstGeom prst="rect">
            <a:avLst/>
          </a:prstGeom>
        </p:spPr>
      </p:pic>
      <p:sp>
        <p:nvSpPr>
          <p:cNvPr id="3" name="object 3"/>
          <p:cNvSpPr/>
          <p:nvPr/>
        </p:nvSpPr>
        <p:spPr>
          <a:xfrm>
            <a:off x="3597287" y="636904"/>
            <a:ext cx="6461760" cy="1016635"/>
          </a:xfrm>
          <a:custGeom>
            <a:avLst/>
            <a:gdLst/>
            <a:ahLst/>
            <a:cxnLst/>
            <a:rect l="l" t="t" r="r" b="b"/>
            <a:pathLst>
              <a:path w="6461759" h="1016635">
                <a:moveTo>
                  <a:pt x="2023325" y="0"/>
                </a:moveTo>
                <a:lnTo>
                  <a:pt x="0" y="0"/>
                </a:lnTo>
                <a:lnTo>
                  <a:pt x="0" y="1016431"/>
                </a:lnTo>
                <a:lnTo>
                  <a:pt x="2023325" y="1016431"/>
                </a:lnTo>
                <a:lnTo>
                  <a:pt x="2023325" y="0"/>
                </a:lnTo>
                <a:close/>
              </a:path>
              <a:path w="6461759" h="1016635">
                <a:moveTo>
                  <a:pt x="4242473" y="0"/>
                </a:moveTo>
                <a:lnTo>
                  <a:pt x="3132912" y="0"/>
                </a:lnTo>
                <a:lnTo>
                  <a:pt x="2023338" y="0"/>
                </a:lnTo>
                <a:lnTo>
                  <a:pt x="2023338" y="1016431"/>
                </a:lnTo>
                <a:lnTo>
                  <a:pt x="3132912" y="1016431"/>
                </a:lnTo>
                <a:lnTo>
                  <a:pt x="4242473" y="1016431"/>
                </a:lnTo>
                <a:lnTo>
                  <a:pt x="4242473" y="0"/>
                </a:lnTo>
                <a:close/>
              </a:path>
              <a:path w="6461759" h="1016635">
                <a:moveTo>
                  <a:pt x="6461620" y="0"/>
                </a:moveTo>
                <a:lnTo>
                  <a:pt x="5352046" y="0"/>
                </a:lnTo>
                <a:lnTo>
                  <a:pt x="4242486" y="0"/>
                </a:lnTo>
                <a:lnTo>
                  <a:pt x="4242486" y="1016431"/>
                </a:lnTo>
                <a:lnTo>
                  <a:pt x="5352046" y="1016431"/>
                </a:lnTo>
                <a:lnTo>
                  <a:pt x="6461620" y="1016431"/>
                </a:lnTo>
                <a:lnTo>
                  <a:pt x="6461620" y="0"/>
                </a:lnTo>
                <a:close/>
              </a:path>
            </a:pathLst>
          </a:custGeom>
          <a:solidFill>
            <a:srgbClr val="FFFFFF"/>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3146389281"/>
              </p:ext>
            </p:extLst>
          </p:nvPr>
        </p:nvGraphicFramePr>
        <p:xfrm>
          <a:off x="4090371" y="677968"/>
          <a:ext cx="5981455" cy="6340275"/>
        </p:xfrm>
        <a:graphic>
          <a:graphicData uri="http://schemas.openxmlformats.org/drawingml/2006/table">
            <a:tbl>
              <a:tblPr bandRow="1">
                <a:tableStyleId>{2D5ABB26-0587-4C30-8999-92F81FD0307C}</a:tableStyleId>
              </a:tblPr>
              <a:tblGrid>
                <a:gridCol w="1657394">
                  <a:extLst>
                    <a:ext uri="{9D8B030D-6E8A-4147-A177-3AD203B41FA5}">
                      <a16:colId xmlns:a16="http://schemas.microsoft.com/office/drawing/2014/main" val="20000"/>
                    </a:ext>
                  </a:extLst>
                </a:gridCol>
                <a:gridCol w="1333333">
                  <a:extLst>
                    <a:ext uri="{9D8B030D-6E8A-4147-A177-3AD203B41FA5}">
                      <a16:colId xmlns:a16="http://schemas.microsoft.com/office/drawing/2014/main" val="20002"/>
                    </a:ext>
                  </a:extLst>
                </a:gridCol>
                <a:gridCol w="1495364">
                  <a:extLst>
                    <a:ext uri="{9D8B030D-6E8A-4147-A177-3AD203B41FA5}">
                      <a16:colId xmlns:a16="http://schemas.microsoft.com/office/drawing/2014/main" val="20003"/>
                    </a:ext>
                  </a:extLst>
                </a:gridCol>
                <a:gridCol w="1495364">
                  <a:extLst>
                    <a:ext uri="{9D8B030D-6E8A-4147-A177-3AD203B41FA5}">
                      <a16:colId xmlns:a16="http://schemas.microsoft.com/office/drawing/2014/main" val="20004"/>
                    </a:ext>
                  </a:extLst>
                </a:gridCol>
              </a:tblGrid>
              <a:tr h="788422">
                <a:tc>
                  <a:txBody>
                    <a:bodyPr/>
                    <a:lstStyle/>
                    <a:p>
                      <a:pPr algn="ctr">
                        <a:lnSpc>
                          <a:spcPct val="100000"/>
                        </a:lnSpc>
                      </a:pPr>
                      <a:r>
                        <a:rPr sz="1100" b="1" spc="-10">
                          <a:solidFill>
                            <a:schemeClr val="bg1"/>
                          </a:solidFill>
                          <a:latin typeface="Segoe UI"/>
                          <a:cs typeface="Segoe UI"/>
                        </a:rPr>
                        <a:t>Package</a:t>
                      </a:r>
                      <a:endParaRPr lang="en-US" sz="1100">
                        <a:solidFill>
                          <a:schemeClr val="bg1"/>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a:txBody>
                    <a:bodyPr/>
                    <a:lstStyle/>
                    <a:p>
                      <a:pPr algn="ctr">
                        <a:lnSpc>
                          <a:spcPct val="100000"/>
                        </a:lnSpc>
                      </a:pPr>
                      <a:r>
                        <a:rPr lang="en-GB" sz="1100" b="1">
                          <a:solidFill>
                            <a:schemeClr val="bg1"/>
                          </a:solidFill>
                          <a:latin typeface="Segoe UI"/>
                          <a:cs typeface="Segoe UI"/>
                        </a:rPr>
                        <a:t>Supplier </a:t>
                      </a:r>
                      <a:r>
                        <a:rPr sz="1100" b="1" spc="-10">
                          <a:solidFill>
                            <a:schemeClr val="bg1"/>
                          </a:solidFill>
                          <a:latin typeface="Segoe UI"/>
                          <a:cs typeface="Segoe UI"/>
                        </a:rPr>
                        <a:t>Sponsor</a:t>
                      </a:r>
                      <a:endParaRPr lang="en-GB" sz="1100" b="1" spc="-10">
                        <a:solidFill>
                          <a:schemeClr val="bg1"/>
                        </a:solidFill>
                        <a:latin typeface="Segoe UI"/>
                        <a:cs typeface="Segoe UI"/>
                      </a:endParaRPr>
                    </a:p>
                    <a:p>
                      <a:pPr marL="101600" marR="140335" algn="ctr">
                        <a:lnSpc>
                          <a:spcPct val="103099"/>
                        </a:lnSpc>
                        <a:spcBef>
                          <a:spcPts val="5"/>
                        </a:spcBef>
                      </a:pPr>
                      <a:r>
                        <a:rPr lang="en-GB" sz="1100" b="0" spc="-10">
                          <a:solidFill>
                            <a:schemeClr val="bg1"/>
                          </a:solidFill>
                          <a:latin typeface="Segoe UI"/>
                          <a:cs typeface="Segoe UI"/>
                        </a:rPr>
                        <a:t>3 available</a:t>
                      </a:r>
                      <a:endParaRPr sz="1100" b="0">
                        <a:solidFill>
                          <a:schemeClr val="bg1"/>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a:txBody>
                    <a:bodyPr/>
                    <a:lstStyle/>
                    <a:p>
                      <a:pPr algn="ctr">
                        <a:lnSpc>
                          <a:spcPct val="100000"/>
                        </a:lnSpc>
                      </a:pPr>
                      <a:r>
                        <a:rPr sz="1100" b="1">
                          <a:solidFill>
                            <a:schemeClr val="bg1"/>
                          </a:solidFill>
                          <a:latin typeface="Segoe UI"/>
                          <a:cs typeface="Segoe UI"/>
                        </a:rPr>
                        <a:t>Meet</a:t>
                      </a:r>
                      <a:r>
                        <a:rPr sz="1100" b="1" spc="50">
                          <a:solidFill>
                            <a:schemeClr val="bg1"/>
                          </a:solidFill>
                          <a:latin typeface="Segoe UI"/>
                          <a:cs typeface="Segoe UI"/>
                        </a:rPr>
                        <a:t> </a:t>
                      </a:r>
                      <a:r>
                        <a:rPr sz="1100" b="1">
                          <a:solidFill>
                            <a:schemeClr val="bg1"/>
                          </a:solidFill>
                          <a:latin typeface="Segoe UI"/>
                          <a:cs typeface="Segoe UI"/>
                        </a:rPr>
                        <a:t>the</a:t>
                      </a:r>
                      <a:r>
                        <a:rPr sz="1100" b="1" spc="50">
                          <a:solidFill>
                            <a:schemeClr val="bg1"/>
                          </a:solidFill>
                          <a:latin typeface="Segoe UI"/>
                          <a:cs typeface="Segoe UI"/>
                        </a:rPr>
                        <a:t> </a:t>
                      </a:r>
                      <a:r>
                        <a:rPr sz="1100" b="1" spc="-20">
                          <a:solidFill>
                            <a:schemeClr val="bg1"/>
                          </a:solidFill>
                          <a:latin typeface="Segoe UI"/>
                          <a:cs typeface="Segoe UI"/>
                        </a:rPr>
                        <a:t>Buyer </a:t>
                      </a:r>
                      <a:r>
                        <a:rPr sz="1100" b="1" spc="-10">
                          <a:solidFill>
                            <a:schemeClr val="bg1"/>
                          </a:solidFill>
                          <a:latin typeface="Segoe UI"/>
                          <a:cs typeface="Segoe UI"/>
                        </a:rPr>
                        <a:t>Sponsor</a:t>
                      </a:r>
                      <a:endParaRPr lang="en-US" sz="1100">
                        <a:solidFill>
                          <a:schemeClr val="bg1"/>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a:txBody>
                    <a:bodyPr/>
                    <a:lstStyle/>
                    <a:p>
                      <a:pPr algn="ctr">
                        <a:lnSpc>
                          <a:spcPct val="100000"/>
                        </a:lnSpc>
                      </a:pPr>
                      <a:r>
                        <a:rPr lang="en-GB" sz="1100" b="1">
                          <a:solidFill>
                            <a:schemeClr val="bg1"/>
                          </a:solidFill>
                          <a:latin typeface="Segoe UI"/>
                          <a:cs typeface="Segoe UI"/>
                        </a:rPr>
                        <a:t>Speakers Dinner Sponsor</a:t>
                      </a:r>
                      <a:endParaRPr lang="en-US" sz="1100">
                        <a:solidFill>
                          <a:schemeClr val="bg1"/>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extLst>
                  <a:ext uri="{0D108BD9-81ED-4DB2-BD59-A6C34878D82A}">
                    <a16:rowId xmlns:a16="http://schemas.microsoft.com/office/drawing/2014/main" val="10000"/>
                  </a:ext>
                </a:extLst>
              </a:tr>
              <a:tr h="424534">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sz="1100" spc="-10">
                          <a:solidFill>
                            <a:srgbClr val="A5A5A5"/>
                          </a:solidFill>
                          <a:latin typeface="Segoe UI"/>
                          <a:cs typeface="Segoe UI"/>
                        </a:rPr>
                        <a:t>Price</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sz="1100" spc="-10">
                          <a:solidFill>
                            <a:srgbClr val="A5A5A5"/>
                          </a:solidFill>
                          <a:latin typeface="Segoe UI"/>
                          <a:cs typeface="Segoe UI"/>
                        </a:rPr>
                        <a:t>£</a:t>
                      </a:r>
                      <a:r>
                        <a:rPr lang="en-GB" sz="1100" spc="-10">
                          <a:solidFill>
                            <a:srgbClr val="A5A5A5"/>
                          </a:solidFill>
                          <a:latin typeface="Segoe UI"/>
                          <a:cs typeface="Segoe UI"/>
                        </a:rPr>
                        <a:t>7,500</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sz="1100" spc="-10">
                          <a:solidFill>
                            <a:srgbClr val="A5A5A5"/>
                          </a:solidFill>
                          <a:latin typeface="Segoe UI"/>
                          <a:cs typeface="Segoe UI"/>
                        </a:rPr>
                        <a:t>£</a:t>
                      </a:r>
                      <a:r>
                        <a:rPr lang="en-GB" sz="1100" spc="-10">
                          <a:solidFill>
                            <a:srgbClr val="A5A5A5"/>
                          </a:solidFill>
                          <a:latin typeface="Segoe UI"/>
                          <a:cs typeface="Segoe UI"/>
                        </a:rPr>
                        <a:t>10,000</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sz="1100" spc="-10">
                          <a:solidFill>
                            <a:srgbClr val="A5A5A5"/>
                          </a:solidFill>
                          <a:latin typeface="Segoe UI"/>
                          <a:cs typeface="Segoe UI"/>
                        </a:rPr>
                        <a:t>£15,000</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24534">
                <a:tc gridSpan="4">
                  <a:txBody>
                    <a:bodyPr/>
                    <a:lstStyle/>
                    <a:p>
                      <a:pPr algn="ctr">
                        <a:lnSpc>
                          <a:spcPct val="100000"/>
                        </a:lnSpc>
                        <a:spcBef>
                          <a:spcPts val="90"/>
                        </a:spcBef>
                      </a:pPr>
                      <a:r>
                        <a:rPr sz="1100" b="1" spc="-10">
                          <a:solidFill>
                            <a:schemeClr val="bg1"/>
                          </a:solidFill>
                          <a:latin typeface="Segoe UI"/>
                          <a:cs typeface="Segoe UI"/>
                        </a:rPr>
                        <a:t>TICKETS</a:t>
                      </a:r>
                      <a:endParaRPr lang="en-US" sz="1100">
                        <a:solidFill>
                          <a:schemeClr val="bg1"/>
                        </a:solidFill>
                        <a:latin typeface="Segoe UI"/>
                        <a:cs typeface="Segoe UI"/>
                      </a:endParaRPr>
                    </a:p>
                  </a:txBody>
                  <a:tcPr marL="0" marR="0" marT="1143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hMerge="1">
                  <a:txBody>
                    <a:bodyPr/>
                    <a:lstStyle/>
                    <a:p>
                      <a:endParaRPr/>
                    </a:p>
                  </a:txBody>
                  <a:tcPr marL="0" marR="0" marT="0" marB="0" anchor="ctr" horzOverflow="overflow"/>
                </a:tc>
                <a:tc hMerge="1">
                  <a:txBody>
                    <a:bodyPr/>
                    <a:lstStyle/>
                    <a:p>
                      <a:endParaRPr/>
                    </a:p>
                  </a:txBody>
                  <a:tcPr marL="0" marR="0" marT="0" marB="0" anchor="ctr" horzOverflow="overflow"/>
                </a:tc>
                <a:tc hMerge="1">
                  <a:txBody>
                    <a:bodyPr/>
                    <a:lstStyle/>
                    <a:p>
                      <a:endParaRPr/>
                    </a:p>
                  </a:txBody>
                  <a:tcPr marL="0" marR="0" marT="0" marB="0" anchor="ctr" horzOverflow="overflow"/>
                </a:tc>
                <a:extLst>
                  <a:ext uri="{0D108BD9-81ED-4DB2-BD59-A6C34878D82A}">
                    <a16:rowId xmlns:a16="http://schemas.microsoft.com/office/drawing/2014/main" val="10002"/>
                  </a:ext>
                </a:extLst>
              </a:tr>
              <a:tr h="424534">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sz="1100">
                          <a:solidFill>
                            <a:srgbClr val="A5A5A5"/>
                          </a:solidFill>
                          <a:latin typeface="Segoe UI"/>
                          <a:cs typeface="Segoe UI"/>
                        </a:rPr>
                        <a:t>Conference</a:t>
                      </a:r>
                      <a:r>
                        <a:rPr sz="1100" spc="80">
                          <a:solidFill>
                            <a:srgbClr val="A5A5A5"/>
                          </a:solidFill>
                          <a:latin typeface="Segoe UI"/>
                          <a:cs typeface="Segoe UI"/>
                        </a:rPr>
                        <a:t> </a:t>
                      </a:r>
                      <a:r>
                        <a:rPr sz="1100" spc="-10">
                          <a:solidFill>
                            <a:srgbClr val="A5A5A5"/>
                          </a:solidFill>
                          <a:latin typeface="Segoe UI"/>
                          <a:cs typeface="Segoe UI"/>
                        </a:rPr>
                        <a:t>tickets</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0965" algn="ctr">
                        <a:lnSpc>
                          <a:spcPct val="100000"/>
                        </a:lnSpc>
                      </a:pPr>
                      <a:r>
                        <a:rPr lang="en-GB" sz="1100" spc="-25">
                          <a:solidFill>
                            <a:srgbClr val="A5A5A5"/>
                          </a:solidFill>
                          <a:latin typeface="Segoe UI"/>
                          <a:cs typeface="Segoe UI"/>
                        </a:rPr>
                        <a:t>3</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lang="en-GB" sz="1100" spc="-25">
                          <a:solidFill>
                            <a:srgbClr val="A5A5A5"/>
                          </a:solidFill>
                          <a:latin typeface="Segoe UI"/>
                          <a:cs typeface="Segoe UI"/>
                        </a:rPr>
                        <a:t>4</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lang="en-GB" sz="1100" spc="-25">
                          <a:solidFill>
                            <a:srgbClr val="A5A5A5"/>
                          </a:solidFill>
                          <a:latin typeface="Segoe UI"/>
                          <a:cs typeface="Segoe UI"/>
                        </a:rPr>
                        <a:t>6</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24534">
                <a:tc gridSpan="4">
                  <a:txBody>
                    <a:bodyPr/>
                    <a:lstStyle/>
                    <a:p>
                      <a:pPr algn="ctr">
                        <a:lnSpc>
                          <a:spcPct val="100000"/>
                        </a:lnSpc>
                        <a:spcBef>
                          <a:spcPts val="90"/>
                        </a:spcBef>
                      </a:pPr>
                      <a:r>
                        <a:rPr lang="en-GB" sz="1100" b="1" spc="10">
                          <a:solidFill>
                            <a:schemeClr val="bg1"/>
                          </a:solidFill>
                          <a:latin typeface="Segoe UI"/>
                          <a:cs typeface="Segoe UI"/>
                        </a:rPr>
                        <a:t>MARKET STALL</a:t>
                      </a:r>
                      <a:endParaRPr lang="en-GB" sz="1100">
                        <a:solidFill>
                          <a:schemeClr val="bg1"/>
                        </a:solidFill>
                        <a:latin typeface="Segoe UI"/>
                        <a:cs typeface="Segoe UI"/>
                      </a:endParaRPr>
                    </a:p>
                  </a:txBody>
                  <a:tcPr marL="0" marR="0" marT="1143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hMerge="1">
                  <a:txBody>
                    <a:bodyPr/>
                    <a:lstStyle/>
                    <a:p>
                      <a:endParaRPr/>
                    </a:p>
                  </a:txBody>
                  <a:tcPr marL="0" marR="0" marT="0" marB="0" anchor="ctr" horzOverflow="overflow"/>
                </a:tc>
                <a:tc hMerge="1">
                  <a:txBody>
                    <a:bodyPr/>
                    <a:lstStyle/>
                    <a:p>
                      <a:endParaRPr/>
                    </a:p>
                  </a:txBody>
                  <a:tcPr marL="0" marR="0" marT="0" marB="0" anchor="ctr" horzOverflow="overflow"/>
                </a:tc>
                <a:tc hMerge="1">
                  <a:txBody>
                    <a:bodyPr/>
                    <a:lstStyle/>
                    <a:p>
                      <a:endParaRPr/>
                    </a:p>
                  </a:txBody>
                  <a:tcPr marL="0" marR="0" marT="0" marB="0" anchor="ctr" horzOverflow="overflow"/>
                </a:tc>
                <a:extLst>
                  <a:ext uri="{0D108BD9-81ED-4DB2-BD59-A6C34878D82A}">
                    <a16:rowId xmlns:a16="http://schemas.microsoft.com/office/drawing/2014/main" val="10004"/>
                  </a:ext>
                </a:extLst>
              </a:tr>
              <a:tr h="424534">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lang="en-GB" sz="1100">
                          <a:solidFill>
                            <a:srgbClr val="A5A5A5"/>
                          </a:solidFill>
                          <a:latin typeface="Segoe UI"/>
                          <a:cs typeface="Segoe UI"/>
                        </a:rPr>
                        <a:t>Table size</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lang="en-GB" sz="1100">
                        <a:solidFill>
                          <a:srgbClr val="A5A5A5"/>
                        </a:solidFill>
                        <a:latin typeface="Segoe UI"/>
                        <a:cs typeface="Segoe UI"/>
                      </a:endParaRPr>
                    </a:p>
                    <a:p>
                      <a:pPr marL="100965" algn="ctr">
                        <a:lnSpc>
                          <a:spcPct val="100000"/>
                        </a:lnSpc>
                      </a:pPr>
                      <a:r>
                        <a:rPr lang="en-GB" sz="1100">
                          <a:solidFill>
                            <a:srgbClr val="A5A5A5"/>
                          </a:solidFill>
                          <a:latin typeface="Segoe UI"/>
                          <a:cs typeface="Segoe UI"/>
                        </a:rPr>
                        <a:t>6ft</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lang="en-GB" sz="1100">
                          <a:solidFill>
                            <a:srgbClr val="A5A5A5"/>
                          </a:solidFill>
                          <a:latin typeface="Segoe UI"/>
                          <a:cs typeface="Segoe UI"/>
                        </a:rPr>
                        <a:t>6ft</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lang="en-GB" sz="1100">
                          <a:solidFill>
                            <a:schemeClr val="bg2"/>
                          </a:solidFill>
                          <a:latin typeface="Segoe UI"/>
                          <a:cs typeface="Segoe UI"/>
                        </a:rPr>
                        <a:t>12ft</a:t>
                      </a:r>
                      <a:endParaRPr sz="1100">
                        <a:solidFill>
                          <a:schemeClr val="bg2"/>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4534">
                <a:tc gridSpan="4">
                  <a:txBody>
                    <a:bodyPr/>
                    <a:lstStyle/>
                    <a:p>
                      <a:pPr algn="ctr">
                        <a:lnSpc>
                          <a:spcPct val="100000"/>
                        </a:lnSpc>
                        <a:spcBef>
                          <a:spcPts val="90"/>
                        </a:spcBef>
                      </a:pPr>
                      <a:r>
                        <a:rPr lang="en-GB" sz="1100" b="1" spc="20">
                          <a:solidFill>
                            <a:schemeClr val="bg1"/>
                          </a:solidFill>
                          <a:latin typeface="Segoe UI"/>
                          <a:cs typeface="Segoe UI"/>
                        </a:rPr>
                        <a:t>SPEAKING OPPORTUNITY</a:t>
                      </a:r>
                      <a:endParaRPr lang="en-US" sz="1100">
                        <a:solidFill>
                          <a:schemeClr val="bg1"/>
                        </a:solidFill>
                        <a:latin typeface="Segoe UI"/>
                        <a:cs typeface="Segoe UI"/>
                      </a:endParaRPr>
                    </a:p>
                  </a:txBody>
                  <a:tcPr marL="0" marR="0" marT="1143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hMerge="1">
                  <a:txBody>
                    <a:bodyPr/>
                    <a:lstStyle/>
                    <a:p>
                      <a:endParaRPr/>
                    </a:p>
                  </a:txBody>
                  <a:tcPr marL="0" marR="0" marT="0" marB="0" anchor="ctr" horzOverflow="overflow"/>
                </a:tc>
                <a:tc hMerge="1">
                  <a:txBody>
                    <a:bodyPr/>
                    <a:lstStyle/>
                    <a:p>
                      <a:endParaRPr/>
                    </a:p>
                  </a:txBody>
                  <a:tcPr marL="0" marR="0" marT="0" marB="0" anchor="ctr" horzOverflow="overflow"/>
                </a:tc>
                <a:tc hMerge="1">
                  <a:txBody>
                    <a:bodyPr/>
                    <a:lstStyle/>
                    <a:p>
                      <a:endParaRPr/>
                    </a:p>
                  </a:txBody>
                  <a:tcPr marL="0" marR="0" marT="0" marB="0" anchor="ctr" horzOverflow="overflow"/>
                </a:tc>
                <a:extLst>
                  <a:ext uri="{0D108BD9-81ED-4DB2-BD59-A6C34878D82A}">
                    <a16:rowId xmlns:a16="http://schemas.microsoft.com/office/drawing/2014/main" val="10006"/>
                  </a:ext>
                </a:extLst>
              </a:tr>
              <a:tr h="424534">
                <a:tc>
                  <a:txBody>
                    <a:bodyPr/>
                    <a:lstStyle/>
                    <a:p>
                      <a:pPr algn="ctr">
                        <a:lnSpc>
                          <a:spcPct val="100000"/>
                        </a:lnSpc>
                        <a:spcBef>
                          <a:spcPts val="100"/>
                        </a:spcBef>
                      </a:pPr>
                      <a:endParaRPr lang="en-GB" sz="1100">
                        <a:solidFill>
                          <a:srgbClr val="A5A5A5"/>
                        </a:solidFill>
                        <a:latin typeface="Segoe UI"/>
                        <a:cs typeface="Segoe UI"/>
                      </a:endParaRPr>
                    </a:p>
                    <a:p>
                      <a:pPr marL="101600" algn="ctr">
                        <a:lnSpc>
                          <a:spcPct val="100000"/>
                        </a:lnSpc>
                      </a:pPr>
                      <a:r>
                        <a:rPr lang="en-GB" sz="1100">
                          <a:solidFill>
                            <a:srgbClr val="A5A5A5"/>
                          </a:solidFill>
                          <a:latin typeface="Segoe UI"/>
                          <a:cs typeface="Segoe UI"/>
                        </a:rPr>
                        <a:t>Panel slot</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100"/>
                        </a:spcBef>
                      </a:pPr>
                      <a:endParaRPr lang="en-GB" sz="1100">
                        <a:solidFill>
                          <a:srgbClr val="A5A5A5"/>
                        </a:solidFill>
                        <a:latin typeface="Segoe UI"/>
                        <a:cs typeface="Segoe UI"/>
                      </a:endParaRPr>
                    </a:p>
                    <a:p>
                      <a:pPr marL="100965" algn="ctr">
                        <a:lnSpc>
                          <a:spcPct val="100000"/>
                        </a:lnSpc>
                      </a:pPr>
                      <a:r>
                        <a:rPr lang="en-GB" sz="1100">
                          <a:solidFill>
                            <a:srgbClr val="A5A5A5"/>
                          </a:solidFill>
                          <a:latin typeface="Segoe UI"/>
                          <a:cs typeface="Segoe UI"/>
                        </a:rPr>
                        <a:t>No</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sz="1100">
                        <a:solidFill>
                          <a:srgbClr val="A5A5A5"/>
                        </a:solidFill>
                        <a:latin typeface="Segoe UI"/>
                        <a:cs typeface="Segoe UI"/>
                      </a:endParaRPr>
                    </a:p>
                    <a:p>
                      <a:pPr marL="101600" algn="ctr">
                        <a:lnSpc>
                          <a:spcPct val="100000"/>
                        </a:lnSpc>
                      </a:pPr>
                      <a:r>
                        <a:rPr lang="en-GB" sz="1100">
                          <a:solidFill>
                            <a:srgbClr val="A5A5A5"/>
                          </a:solidFill>
                          <a:latin typeface="Segoe UI"/>
                          <a:cs typeface="Segoe UI"/>
                        </a:rPr>
                        <a:t>Yes</a:t>
                      </a:r>
                      <a:endParaRPr sz="1100">
                        <a:solidFill>
                          <a:srgbClr val="A5A5A5"/>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100"/>
                        </a:spcBef>
                      </a:pPr>
                      <a:endParaRPr lang="en-GB" sz="1100">
                        <a:solidFill>
                          <a:srgbClr val="A5A5A5"/>
                        </a:solidFill>
                        <a:latin typeface="Segoe UI"/>
                        <a:cs typeface="Segoe UI"/>
                      </a:endParaRPr>
                    </a:p>
                    <a:p>
                      <a:pPr marL="101600" algn="ctr">
                        <a:lnSpc>
                          <a:spcPct val="100000"/>
                        </a:lnSpc>
                      </a:pPr>
                      <a:r>
                        <a:rPr lang="en-GB" sz="1100">
                          <a:solidFill>
                            <a:srgbClr val="A5A5A5"/>
                          </a:solidFill>
                          <a:latin typeface="Segoe UI"/>
                          <a:cs typeface="Segoe UI"/>
                        </a:rPr>
                        <a:t>Yes</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a:solidFill>
                        <a:schemeClr val="bg2"/>
                      </a:solidFill>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0812914"/>
                  </a:ext>
                </a:extLst>
              </a:tr>
              <a:tr h="424534">
                <a:tc gridSpan="4">
                  <a:txBody>
                    <a:bodyPr/>
                    <a:lstStyle/>
                    <a:p>
                      <a:pPr marL="101600" algn="ctr">
                        <a:lnSpc>
                          <a:spcPct val="100000"/>
                        </a:lnSpc>
                      </a:pPr>
                      <a:endParaRPr lang="en-GB" sz="1100" b="1">
                        <a:solidFill>
                          <a:schemeClr val="bg1"/>
                        </a:solidFill>
                        <a:latin typeface="Segoe UI"/>
                        <a:cs typeface="Segoe UI"/>
                      </a:endParaRPr>
                    </a:p>
                    <a:p>
                      <a:pPr marL="101600" lvl="0" algn="ctr">
                        <a:lnSpc>
                          <a:spcPct val="100000"/>
                        </a:lnSpc>
                        <a:buNone/>
                      </a:pPr>
                      <a:r>
                        <a:rPr lang="en-GB" sz="1100" b="1">
                          <a:solidFill>
                            <a:schemeClr val="bg1"/>
                          </a:solidFill>
                          <a:latin typeface="Segoe UI"/>
                          <a:cs typeface="Segoe UI"/>
                        </a:rPr>
                        <a:t>SPEAKERS DINNER</a:t>
                      </a:r>
                      <a:endParaRPr lang="en-GB" sz="1100">
                        <a:solidFill>
                          <a:srgbClr val="A5A5A5"/>
                        </a:solidFill>
                        <a:latin typeface="Segoe UI"/>
                        <a:cs typeface="Segoe UI"/>
                      </a:endParaRPr>
                    </a:p>
                    <a:p>
                      <a:pPr marL="101600" lvl="0" algn="ctr">
                        <a:lnSpc>
                          <a:spcPct val="100000"/>
                        </a:lnSpc>
                        <a:buNone/>
                      </a:pPr>
                      <a:endParaRPr lang="en-GB" sz="1100" b="1">
                        <a:solidFill>
                          <a:schemeClr val="bg1"/>
                        </a:solidFill>
                        <a:latin typeface="Segoe UI"/>
                        <a:cs typeface="Segoe UI"/>
                      </a:endParaRP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hMerge="1">
                  <a:txBody>
                    <a:bodyPr/>
                    <a:lstStyle/>
                    <a:p>
                      <a:pPr marL="100965">
                        <a:lnSpc>
                          <a:spcPct val="100000"/>
                        </a:lnSpc>
                      </a:pPr>
                      <a:endParaRPr lang="en-GB" sz="900">
                        <a:latin typeface="Segoe UI" panose="020B0502040204020203" pitchFamily="34" charset="0"/>
                        <a:cs typeface="Segoe UI" panose="020B0502040204020203" pitchFamily="34" charset="0"/>
                      </a:endParaRPr>
                    </a:p>
                  </a:txBody>
                  <a:tcPr marL="0" marR="0" marT="0" marB="0" anchor="ctr" horzOverflow="overflow">
                    <a:lnTlToBr w="12700" cmpd="sng">
                      <a:noFill/>
                      <a:prstDash val="solid"/>
                    </a:lnTlToBr>
                    <a:lnBlToTr w="12700" cmpd="sng">
                      <a:noFill/>
                      <a:prstDash val="solid"/>
                    </a:lnBlToTr>
                  </a:tcPr>
                </a:tc>
                <a:tc hMerge="1">
                  <a:txBody>
                    <a:bodyPr/>
                    <a:lstStyle/>
                    <a:p>
                      <a:pPr marL="101600">
                        <a:lnSpc>
                          <a:spcPct val="100000"/>
                        </a:lnSpc>
                      </a:pPr>
                      <a:endParaRPr sz="900">
                        <a:latin typeface="Segoe UI" panose="020B0502040204020203" pitchFamily="34" charset="0"/>
                        <a:cs typeface="Segoe UI" panose="020B0502040204020203" pitchFamily="34" charset="0"/>
                      </a:endParaRPr>
                    </a:p>
                  </a:txBody>
                  <a:tcPr marL="0" marR="0" marT="0" marB="0" anchor="ctr" horzOverflow="overflow">
                    <a:lnTlToBr w="12700" cmpd="sng">
                      <a:noFill/>
                      <a:prstDash val="solid"/>
                    </a:lnTlToBr>
                    <a:lnBlToTr w="12700" cmpd="sng">
                      <a:noFill/>
                      <a:prstDash val="solid"/>
                    </a:lnBlToTr>
                  </a:tcPr>
                </a:tc>
                <a:tc hMerge="1">
                  <a:txBody>
                    <a:bodyPr/>
                    <a:lstStyle/>
                    <a:p>
                      <a:pPr marL="101600">
                        <a:lnSpc>
                          <a:spcPct val="100000"/>
                        </a:lnSpc>
                      </a:pPr>
                      <a:endParaRPr lang="en-GB" sz="900">
                        <a:latin typeface="Segoe UI" panose="020B0502040204020203" pitchFamily="34" charset="0"/>
                        <a:cs typeface="Segoe UI" panose="020B0502040204020203" pitchFamily="34" charset="0"/>
                      </a:endParaRPr>
                    </a:p>
                  </a:txBody>
                  <a:tcPr marL="0" marR="0" marT="0" marB="0" anchor="ctr" horzOverflow="overflow">
                    <a:lnTlToBr w="12700" cmpd="sng">
                      <a:noFill/>
                      <a:prstDash val="solid"/>
                    </a:lnTlToBr>
                    <a:lnBlToTr w="12700" cmpd="sng">
                      <a:noFill/>
                      <a:prstDash val="solid"/>
                    </a:lnBlToTr>
                  </a:tcPr>
                </a:tc>
                <a:extLst>
                  <a:ext uri="{0D108BD9-81ED-4DB2-BD59-A6C34878D82A}">
                    <a16:rowId xmlns:a16="http://schemas.microsoft.com/office/drawing/2014/main" val="3035168959"/>
                  </a:ext>
                </a:extLst>
              </a:tr>
              <a:tr h="424534">
                <a:tc>
                  <a:txBody>
                    <a:bodyPr/>
                    <a:lstStyle/>
                    <a:p>
                      <a:pPr marL="101600" algn="ctr">
                        <a:lnSpc>
                          <a:spcPct val="100000"/>
                        </a:lnSpc>
                      </a:pPr>
                      <a:r>
                        <a:rPr lang="en-GB" sz="1100">
                          <a:solidFill>
                            <a:srgbClr val="A5A5A5"/>
                          </a:solidFill>
                          <a:latin typeface="Segoe UI"/>
                          <a:cs typeface="Segoe UI"/>
                        </a:rPr>
                        <a:t>Tickets</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1600" algn="ctr">
                        <a:lnSpc>
                          <a:spcPct val="100000"/>
                        </a:lnSpc>
                      </a:pPr>
                      <a:r>
                        <a:rPr lang="en-GB" sz="1100">
                          <a:solidFill>
                            <a:srgbClr val="A5A5A5"/>
                          </a:solidFill>
                          <a:latin typeface="Segoe UI"/>
                          <a:cs typeface="Segoe UI"/>
                        </a:rPr>
                        <a:t>0</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1600" algn="ctr">
                        <a:lnSpc>
                          <a:spcPct val="100000"/>
                        </a:lnSpc>
                      </a:pPr>
                      <a:r>
                        <a:rPr lang="en-GB" sz="1100">
                          <a:solidFill>
                            <a:srgbClr val="A5A5A5"/>
                          </a:solidFill>
                          <a:latin typeface="Segoe UI"/>
                          <a:cs typeface="Segoe UI"/>
                        </a:rPr>
                        <a:t>2</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1600" algn="ctr">
                        <a:lnSpc>
                          <a:spcPct val="100000"/>
                        </a:lnSpc>
                      </a:pPr>
                      <a:r>
                        <a:rPr lang="en-GB" sz="1100">
                          <a:solidFill>
                            <a:schemeClr val="bg2"/>
                          </a:solidFill>
                          <a:latin typeface="Segoe UI"/>
                          <a:cs typeface="Segoe UI"/>
                        </a:rPr>
                        <a:t>4</a:t>
                      </a:r>
                    </a:p>
                  </a:txBody>
                  <a:tcPr marL="0" marR="0" marT="1270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713942"/>
                  </a:ext>
                </a:extLst>
              </a:tr>
              <a:tr h="424534">
                <a:tc gridSpan="4">
                  <a:txBody>
                    <a:bodyPr/>
                    <a:lstStyle/>
                    <a:p>
                      <a:pPr algn="ctr">
                        <a:lnSpc>
                          <a:spcPct val="100000"/>
                        </a:lnSpc>
                        <a:spcBef>
                          <a:spcPts val="90"/>
                        </a:spcBef>
                      </a:pPr>
                      <a:r>
                        <a:rPr sz="1100" b="1">
                          <a:solidFill>
                            <a:schemeClr val="bg1"/>
                          </a:solidFill>
                          <a:latin typeface="Segoe UI"/>
                          <a:cs typeface="Segoe UI"/>
                        </a:rPr>
                        <a:t>BRAND</a:t>
                      </a:r>
                      <a:r>
                        <a:rPr sz="1100" b="1" spc="204">
                          <a:solidFill>
                            <a:schemeClr val="bg1"/>
                          </a:solidFill>
                          <a:latin typeface="Segoe UI"/>
                          <a:cs typeface="Segoe UI"/>
                        </a:rPr>
                        <a:t> </a:t>
                      </a:r>
                      <a:r>
                        <a:rPr sz="1100" b="1" spc="-10">
                          <a:solidFill>
                            <a:schemeClr val="bg1"/>
                          </a:solidFill>
                          <a:latin typeface="Segoe UI"/>
                          <a:cs typeface="Segoe UI"/>
                        </a:rPr>
                        <a:t>PROMOTION</a:t>
                      </a:r>
                      <a:endParaRPr lang="en-US" sz="1100">
                        <a:solidFill>
                          <a:schemeClr val="bg1"/>
                        </a:solidFill>
                        <a:latin typeface="Segoe UI"/>
                        <a:cs typeface="Segoe UI"/>
                      </a:endParaRPr>
                    </a:p>
                  </a:txBody>
                  <a:tcPr marL="0" marR="0" marT="1143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F6297"/>
                    </a:solidFill>
                  </a:tcPr>
                </a:tc>
                <a:tc hMerge="1">
                  <a:txBody>
                    <a:bodyPr/>
                    <a:lstStyle/>
                    <a:p>
                      <a:endParaRPr/>
                    </a:p>
                  </a:txBody>
                  <a:tcPr marL="0" marR="0" marT="0" marB="0" anchor="ctr" horzOverflow="overflow"/>
                </a:tc>
                <a:tc hMerge="1">
                  <a:txBody>
                    <a:bodyPr/>
                    <a:lstStyle/>
                    <a:p>
                      <a:endParaRPr/>
                    </a:p>
                  </a:txBody>
                  <a:tcPr marL="0" marR="0" marT="0" marB="0" anchor="ctr" horzOverflow="overflow"/>
                </a:tc>
                <a:tc hMerge="1">
                  <a:txBody>
                    <a:bodyPr/>
                    <a:lstStyle/>
                    <a:p>
                      <a:endParaRPr/>
                    </a:p>
                  </a:txBody>
                  <a:tcPr marL="0" marR="0" marT="0" marB="0" anchor="ctr" horzOverflow="overflow"/>
                </a:tc>
                <a:extLst>
                  <a:ext uri="{0D108BD9-81ED-4DB2-BD59-A6C34878D82A}">
                    <a16:rowId xmlns:a16="http://schemas.microsoft.com/office/drawing/2014/main" val="10008"/>
                  </a:ext>
                </a:extLst>
              </a:tr>
              <a:tr h="667127">
                <a:tc>
                  <a:txBody>
                    <a:bodyPr/>
                    <a:lstStyle/>
                    <a:p>
                      <a:pPr marL="101600" marR="498475" algn="ctr">
                        <a:lnSpc>
                          <a:spcPct val="103099"/>
                        </a:lnSpc>
                        <a:spcBef>
                          <a:spcPts val="880"/>
                        </a:spcBef>
                      </a:pPr>
                      <a:r>
                        <a:rPr sz="1100">
                          <a:solidFill>
                            <a:srgbClr val="A5A5A5"/>
                          </a:solidFill>
                          <a:latin typeface="Segoe UI"/>
                          <a:cs typeface="Segoe UI"/>
                        </a:rPr>
                        <a:t>Online</a:t>
                      </a:r>
                      <a:r>
                        <a:rPr sz="1100" spc="95">
                          <a:solidFill>
                            <a:srgbClr val="A5A5A5"/>
                          </a:solidFill>
                          <a:latin typeface="Segoe UI"/>
                          <a:cs typeface="Segoe UI"/>
                        </a:rPr>
                        <a:t> </a:t>
                      </a:r>
                      <a:r>
                        <a:rPr sz="1100">
                          <a:solidFill>
                            <a:srgbClr val="A5A5A5"/>
                          </a:solidFill>
                          <a:latin typeface="Segoe UI"/>
                          <a:cs typeface="Segoe UI"/>
                        </a:rPr>
                        <a:t>promotion</a:t>
                      </a:r>
                      <a:r>
                        <a:rPr sz="1100" spc="100">
                          <a:solidFill>
                            <a:srgbClr val="A5A5A5"/>
                          </a:solidFill>
                          <a:latin typeface="Segoe UI"/>
                          <a:cs typeface="Segoe UI"/>
                        </a:rPr>
                        <a:t> </a:t>
                      </a:r>
                      <a:r>
                        <a:rPr sz="1100" spc="-10">
                          <a:solidFill>
                            <a:srgbClr val="A5A5A5"/>
                          </a:solidFill>
                          <a:latin typeface="Segoe UI"/>
                          <a:cs typeface="Segoe UI"/>
                        </a:rPr>
                        <a:t>(website, </a:t>
                      </a:r>
                      <a:r>
                        <a:rPr sz="1100">
                          <a:solidFill>
                            <a:srgbClr val="A5A5A5"/>
                          </a:solidFill>
                          <a:latin typeface="Segoe UI"/>
                          <a:cs typeface="Segoe UI"/>
                        </a:rPr>
                        <a:t>socials,</a:t>
                      </a:r>
                      <a:r>
                        <a:rPr sz="1100" spc="60">
                          <a:solidFill>
                            <a:srgbClr val="A5A5A5"/>
                          </a:solidFill>
                          <a:latin typeface="Segoe UI"/>
                          <a:cs typeface="Segoe UI"/>
                        </a:rPr>
                        <a:t> </a:t>
                      </a:r>
                      <a:r>
                        <a:rPr sz="1100" spc="-10">
                          <a:solidFill>
                            <a:srgbClr val="A5A5A5"/>
                          </a:solidFill>
                          <a:latin typeface="Segoe UI"/>
                          <a:cs typeface="Segoe UI"/>
                        </a:rPr>
                        <a:t>email)</a:t>
                      </a:r>
                      <a:endParaRPr sz="1100">
                        <a:solidFill>
                          <a:srgbClr val="A5A5A5"/>
                        </a:solidFill>
                        <a:latin typeface="Segoe UI"/>
                        <a:cs typeface="Segoe UI"/>
                      </a:endParaRPr>
                    </a:p>
                  </a:txBody>
                  <a:tcPr marL="0" marR="0" marT="11176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solidFill>
                            <a:srgbClr val="A5A5A5"/>
                          </a:solidFill>
                          <a:latin typeface="Segoe UI"/>
                          <a:cs typeface="Segoe UI"/>
                        </a:rPr>
                        <a:t>No</a:t>
                      </a:r>
                      <a:endParaRPr sz="1100">
                        <a:solidFill>
                          <a:srgbClr val="A5A5A5"/>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100">
                          <a:solidFill>
                            <a:srgbClr val="A5A5A5"/>
                          </a:solidFill>
                          <a:latin typeface="Segoe UI"/>
                          <a:cs typeface="Segoe UI"/>
                        </a:rPr>
                        <a:t>Yes</a:t>
                      </a:r>
                      <a:endParaRPr sz="1100">
                        <a:solidFill>
                          <a:srgbClr val="A5A5A5"/>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0" marR="0" marT="0" marB="0" anchor="ctr" horzOverflow="overflow"/>
                </a:tc>
                <a:extLst>
                  <a:ext uri="{0D108BD9-81ED-4DB2-BD59-A6C34878D82A}">
                    <a16:rowId xmlns:a16="http://schemas.microsoft.com/office/drawing/2014/main" val="10012"/>
                  </a:ext>
                </a:extLst>
              </a:tr>
              <a:tr h="424534">
                <a:tc>
                  <a:txBody>
                    <a:bodyPr/>
                    <a:lstStyle/>
                    <a:p>
                      <a:pPr marL="101600" marR="498475" algn="ctr">
                        <a:lnSpc>
                          <a:spcPct val="103099"/>
                        </a:lnSpc>
                        <a:spcBef>
                          <a:spcPts val="880"/>
                        </a:spcBef>
                      </a:pPr>
                      <a:r>
                        <a:rPr lang="en-GB" sz="1100">
                          <a:solidFill>
                            <a:srgbClr val="A5A5A5"/>
                          </a:solidFill>
                          <a:latin typeface="Segoe UI"/>
                          <a:cs typeface="Segoe UI"/>
                        </a:rPr>
                        <a:t>Offline Branding</a:t>
                      </a:r>
                      <a:endParaRPr sz="1100">
                        <a:solidFill>
                          <a:srgbClr val="A5A5A5"/>
                        </a:solidFill>
                        <a:latin typeface="Segoe UI"/>
                        <a:cs typeface="Segoe UI"/>
                      </a:endParaRPr>
                    </a:p>
                  </a:txBody>
                  <a:tcPr marL="0" marR="0" marT="11176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solidFill>
                            <a:srgbClr val="A5A5A5"/>
                          </a:solidFill>
                          <a:latin typeface="Segoe UI"/>
                          <a:cs typeface="Segoe UI"/>
                        </a:rPr>
                        <a:t>No</a:t>
                      </a:r>
                      <a:endParaRPr sz="1100">
                        <a:solidFill>
                          <a:srgbClr val="A5A5A5"/>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solidFill>
                            <a:srgbClr val="A5A5A5"/>
                          </a:solidFill>
                          <a:latin typeface="Segoe UI"/>
                          <a:cs typeface="Segoe UI"/>
                        </a:rPr>
                        <a:t>Meet The Buyer Branding</a:t>
                      </a:r>
                      <a:endParaRPr sz="1100">
                        <a:solidFill>
                          <a:srgbClr val="A5A5A5"/>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100">
                          <a:solidFill>
                            <a:srgbClr val="A5A5A5"/>
                          </a:solidFill>
                          <a:latin typeface="Segoe UI"/>
                          <a:cs typeface="Segoe UI"/>
                        </a:rPr>
                        <a:t>Dinner Branding</a:t>
                      </a:r>
                      <a:endParaRPr sz="1100">
                        <a:solidFill>
                          <a:srgbClr val="A5A5A5"/>
                        </a:solidFill>
                        <a:latin typeface="Segoe UI"/>
                        <a:cs typeface="Segoe UI"/>
                      </a:endParaRPr>
                    </a:p>
                  </a:txBody>
                  <a:tcPr marL="0" marR="0" marT="0" marB="0" anchor="ctr">
                    <a:lnL w="38100" cap="flat" cmpd="sng" algn="ctr">
                      <a:solidFill>
                        <a:schemeClr val="bg2"/>
                      </a:solidFill>
                      <a:prstDash val="solid"/>
                      <a:round/>
                      <a:headEnd type="none" w="med" len="med"/>
                      <a:tailEnd type="none" w="med" len="med"/>
                    </a:lnL>
                    <a:lnR w="38100" cap="flat" cmpd="sng" algn="ctr">
                      <a:solidFill>
                        <a:schemeClr val="bg2"/>
                      </a:solidFill>
                      <a:prstDash val="solid"/>
                      <a:round/>
                      <a:headEnd type="none" w="med" len="med"/>
                      <a:tailEnd type="none" w="med" len="med"/>
                    </a:lnR>
                    <a:lnT w="38100" cap="flat" cmpd="sng" algn="ctr">
                      <a:solidFill>
                        <a:schemeClr val="bg2"/>
                      </a:solid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6227915"/>
                  </a:ext>
                </a:extLst>
              </a:tr>
            </a:tbl>
          </a:graphicData>
        </a:graphic>
      </p:graphicFrame>
      <p:sp>
        <p:nvSpPr>
          <p:cNvPr id="11" name="object 18">
            <a:extLst>
              <a:ext uri="{FF2B5EF4-FFF2-40B4-BE49-F238E27FC236}">
                <a16:creationId xmlns:a16="http://schemas.microsoft.com/office/drawing/2014/main" id="{299888F3-4703-63A9-E1CF-D007680876A6}"/>
              </a:ext>
            </a:extLst>
          </p:cNvPr>
          <p:cNvSpPr txBox="1"/>
          <p:nvPr/>
        </p:nvSpPr>
        <p:spPr>
          <a:xfrm>
            <a:off x="1054176" y="6574184"/>
            <a:ext cx="1462485" cy="139141"/>
          </a:xfrm>
          <a:prstGeom prst="rect">
            <a:avLst/>
          </a:prstGeom>
        </p:spPr>
        <p:txBody>
          <a:bodyPr vert="horz" wrap="square" lIns="0" tIns="15875" rIns="0" bIns="0" rtlCol="0">
            <a:spAutoFit/>
          </a:bodyPr>
          <a:lstStyle>
            <a:defPPr>
              <a:defRPr kern="0"/>
            </a:defPPr>
          </a:lstStyle>
          <a:p>
            <a:pPr marL="12700">
              <a:lnSpc>
                <a:spcPct val="100000"/>
              </a:lnSpc>
              <a:spcBef>
                <a:spcPts val="125"/>
              </a:spcBef>
            </a:pPr>
            <a:r>
              <a:rPr sz="800" b="1">
                <a:solidFill>
                  <a:srgbClr val="9B9A98"/>
                </a:solidFill>
                <a:latin typeface="Segoe UI"/>
                <a:cs typeface="Segoe UI"/>
              </a:rPr>
              <a:t>Confidence</a:t>
            </a:r>
            <a:r>
              <a:rPr sz="800" b="1" spc="95">
                <a:solidFill>
                  <a:srgbClr val="9B9A98"/>
                </a:solidFill>
                <a:latin typeface="Segoe UI"/>
                <a:cs typeface="Segoe UI"/>
              </a:rPr>
              <a:t> </a:t>
            </a:r>
            <a:r>
              <a:rPr sz="800" b="1">
                <a:solidFill>
                  <a:srgbClr val="9B9A98"/>
                </a:solidFill>
                <a:latin typeface="Segoe UI"/>
                <a:cs typeface="Segoe UI"/>
              </a:rPr>
              <a:t>is</a:t>
            </a:r>
            <a:r>
              <a:rPr sz="800" b="1" spc="95">
                <a:solidFill>
                  <a:srgbClr val="9B9A98"/>
                </a:solidFill>
                <a:latin typeface="Segoe UI"/>
                <a:cs typeface="Segoe UI"/>
              </a:rPr>
              <a:t> </a:t>
            </a:r>
            <a:r>
              <a:rPr sz="800" b="1" spc="-10">
                <a:solidFill>
                  <a:srgbClr val="9B9A98"/>
                </a:solidFill>
                <a:latin typeface="Segoe UI"/>
                <a:cs typeface="Segoe UI"/>
              </a:rPr>
              <a:t>everything</a:t>
            </a:r>
            <a:endParaRPr sz="800">
              <a:latin typeface="Segoe UI"/>
              <a:cs typeface="Segoe UI"/>
            </a:endParaRPr>
          </a:p>
        </p:txBody>
      </p:sp>
      <p:pic>
        <p:nvPicPr>
          <p:cNvPr id="13" name="Graphic 12">
            <a:extLst>
              <a:ext uri="{FF2B5EF4-FFF2-40B4-BE49-F238E27FC236}">
                <a16:creationId xmlns:a16="http://schemas.microsoft.com/office/drawing/2014/main" id="{81254291-EE74-1974-FA14-7B240C709E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00" y="2731657"/>
            <a:ext cx="2212340" cy="320629"/>
          </a:xfrm>
          <a:prstGeom prst="rect">
            <a:avLst/>
          </a:prstGeom>
        </p:spPr>
      </p:pic>
    </p:spTree>
  </p:cSld>
  <p:clrMapOvr>
    <a:masterClrMapping/>
  </p:clrMapOvr>
</p:sld>
</file>

<file path=ppt/theme/theme1.xml><?xml version="1.0" encoding="utf-8"?>
<a:theme xmlns:a="http://schemas.openxmlformats.org/drawingml/2006/main" name="Office Theme">
  <a:themeElements>
    <a:clrScheme name="Hellios">
      <a:dk1>
        <a:srgbClr val="000000"/>
      </a:dk1>
      <a:lt1>
        <a:srgbClr val="FFFFFF"/>
      </a:lt1>
      <a:dk2>
        <a:srgbClr val="505050"/>
      </a:dk2>
      <a:lt2>
        <a:srgbClr val="9B9A98"/>
      </a:lt2>
      <a:accent1>
        <a:srgbClr val="E6186B"/>
      </a:accent1>
      <a:accent2>
        <a:srgbClr val="835FA5"/>
      </a:accent2>
      <a:accent3>
        <a:srgbClr val="00BCD2"/>
      </a:accent3>
      <a:accent4>
        <a:srgbClr val="014B6E"/>
      </a:accent4>
      <a:accent5>
        <a:srgbClr val="78BE20"/>
      </a:accent5>
      <a:accent6>
        <a:srgbClr val="FF9300"/>
      </a:accent6>
      <a:hlink>
        <a:srgbClr val="EF6197"/>
      </a:hlink>
      <a:folHlink>
        <a:srgbClr val="BA165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48b18de1-507c-4b2d-80f5-798ad3726583">
      <Terms xmlns="http://schemas.microsoft.com/office/infopath/2007/PartnerControls"/>
    </lcf76f155ced4ddcb4097134ff3c332f>
    <TaxCatchAll xmlns="d000880d-b226-4452-91c4-7b96d0773b7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9608762CEE8A4D9EA4D8D8A764BDF5" ma:contentTypeVersion="20" ma:contentTypeDescription="Create a new document." ma:contentTypeScope="" ma:versionID="66b547b77c7fc5a61dc7dcc4a8743dbc">
  <xsd:schema xmlns:xsd="http://www.w3.org/2001/XMLSchema" xmlns:xs="http://www.w3.org/2001/XMLSchema" xmlns:p="http://schemas.microsoft.com/office/2006/metadata/properties" xmlns:ns1="http://schemas.microsoft.com/sharepoint/v3" xmlns:ns2="11822ece-9674-4a09-bbc8-a0be153d6c5e" xmlns:ns3="d000880d-b226-4452-91c4-7b96d0773b79" xmlns:ns4="48b18de1-507c-4b2d-80f5-798ad3726583" targetNamespace="http://schemas.microsoft.com/office/2006/metadata/properties" ma:root="true" ma:fieldsID="b586b03d2d8f2fca6312840041844927" ns1:_="" ns2:_="" ns3:_="" ns4:_="">
    <xsd:import namespace="http://schemas.microsoft.com/sharepoint/v3"/>
    <xsd:import namespace="11822ece-9674-4a09-bbc8-a0be153d6c5e"/>
    <xsd:import namespace="d000880d-b226-4452-91c4-7b96d0773b79"/>
    <xsd:import namespace="48b18de1-507c-4b2d-80f5-798ad3726583"/>
    <xsd:element name="properties">
      <xsd:complexType>
        <xsd:sequence>
          <xsd:element name="documentManagement">
            <xsd:complexType>
              <xsd:all>
                <xsd:element ref="ns2: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lcf76f155ced4ddcb4097134ff3c332f" minOccurs="0"/>
                <xsd:element ref="ns3:TaxCatchAll"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822ece-9674-4a09-bbc8-a0be153d6c5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00880d-b226-4452-91c4-7b96d0773b79"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0827b62d-520b-412c-915e-6ab91b84cac4}" ma:internalName="TaxCatchAll" ma:showField="CatchAllData" ma:web="d000880d-b226-4452-91c4-7b96d0773b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8b18de1-507c-4b2d-80f5-798ad372658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4ef32aa-ae0a-44ea-871f-069f999db3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3908C4-18B7-4883-BD62-9B8E7865314C}">
  <ds:schemaRefs>
    <ds:schemaRef ds:uri="http://schemas.microsoft.com/sharepoint/v3/contenttype/forms"/>
  </ds:schemaRefs>
</ds:datastoreItem>
</file>

<file path=customXml/itemProps2.xml><?xml version="1.0" encoding="utf-8"?>
<ds:datastoreItem xmlns:ds="http://schemas.openxmlformats.org/officeDocument/2006/customXml" ds:itemID="{4E179C30-C608-4330-A8D3-D65553EA98A2}">
  <ds:schemaRefs>
    <ds:schemaRef ds:uri="11822ece-9674-4a09-bbc8-a0be153d6c5e"/>
    <ds:schemaRef ds:uri="48b18de1-507c-4b2d-80f5-798ad3726583"/>
    <ds:schemaRef ds:uri="d000880d-b226-4452-91c4-7b96d0773b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BE4643F-D747-4C8B-9A5E-B8638D3DCF6E}">
  <ds:schemaRefs>
    <ds:schemaRef ds:uri="11822ece-9674-4a09-bbc8-a0be153d6c5e"/>
    <ds:schemaRef ds:uri="48b18de1-507c-4b2d-80f5-798ad3726583"/>
    <ds:schemaRef ds:uri="d000880d-b226-4452-91c4-7b96d0773b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8</Slides>
  <Notes>3</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2025</vt:lpstr>
      <vt:lpstr>PowerPoint Presentation</vt:lpstr>
      <vt:lpstr>PowerPoint Presentation</vt:lpstr>
      <vt:lpstr>Meet the buyer</vt:lpstr>
      <vt:lpstr>Bronze Sponsor - £7,500</vt:lpstr>
      <vt:lpstr>Amplify your brand: Elevate your brand’s presence by being one of the select suppliers to have a market stall. This exposure will significantly boost your brand awareness within the FSQS community and beyond.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dc:title>
  <cp:revision>3</cp:revision>
  <dcterms:created xsi:type="dcterms:W3CDTF">2024-11-25T15:19:27Z</dcterms:created>
  <dcterms:modified xsi:type="dcterms:W3CDTF">2025-01-21T16:17:15Z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2024-11-22T00:00:00Z</vt:filetime>
  </property>
  <property fmtid="{D5CDD505-2E9C-101B-9397-08002B2CF9AE}" pid="3" name="Creator">
    <vt:lpwstr>Adobe InDesign 20.0 (Macintosh)</vt:lpwstr>
  </property>
  <property fmtid="{D5CDD505-2E9C-101B-9397-08002B2CF9AE}" pid="4" name="LastSaved">
    <vt:filetime>2024-11-25T00:00:00Z</vt:filetime>
  </property>
  <property fmtid="{D5CDD505-2E9C-101B-9397-08002B2CF9AE}" pid="5" name="Producer">
    <vt:lpwstr>Adobe PDF Library 17.0</vt:lpwstr>
  </property>
  <property fmtid="{D5CDD505-2E9C-101B-9397-08002B2CF9AE}" pid="6" name="ContentTypeId">
    <vt:lpwstr>0x0101002D9608762CEE8A4D9EA4D8D8A764BDF5</vt:lpwstr>
  </property>
  <property fmtid="{D5CDD505-2E9C-101B-9397-08002B2CF9AE}" pid="7" name="MediaServiceImageTags">
    <vt:lpwstr/>
  </property>
</Properties>
</file>