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7" r:id="rId5"/>
    <p:sldId id="257" r:id="rId6"/>
    <p:sldId id="258" r:id="rId7"/>
    <p:sldId id="259" r:id="rId8"/>
    <p:sldId id="263" r:id="rId9"/>
    <p:sldId id="260" r:id="rId10"/>
    <p:sldId id="261" r:id="rId11"/>
    <p:sldId id="264" r:id="rId1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3"/>
    <a:srgbClr val="EE1C2E"/>
    <a:srgbClr val="00539F"/>
    <a:srgbClr val="A39990"/>
    <a:srgbClr val="494848"/>
    <a:srgbClr val="DBD6D3"/>
    <a:srgbClr val="BAB79D"/>
    <a:srgbClr val="F4F2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E341FA-99A1-783E-B527-29F2357298A4}" v="13" dt="2026-07-02T14:27:21.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82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282EED02-94AC-4588-A3FD-478DB39E2C8F}" type="datetimeFigureOut">
              <a:rPr lang="en-GB" smtClean="0"/>
              <a:t>02/07/2026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50DF6-625F-49C9-BCB2-E5B31CA5FA08}" type="slidenum">
              <a:rPr lang="en-GB" smtClean="0"/>
              <a:t>‹#›</a:t>
            </a:fld>
            <a:endParaRPr lang="en-GB"/>
          </a:p>
        </p:txBody>
      </p:sp>
    </p:spTree>
    <p:extLst>
      <p:ext uri="{BB962C8B-B14F-4D97-AF65-F5344CB8AC3E}">
        <p14:creationId xmlns:p14="http://schemas.microsoft.com/office/powerpoint/2010/main" val="102883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82EED02-94AC-4588-A3FD-478DB39E2C8F}" type="datetimeFigureOut">
              <a:rPr lang="en-GB" smtClean="0"/>
              <a:t>02/07/2026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50DF6-625F-49C9-BCB2-E5B31CA5FA08}" type="slidenum">
              <a:rPr lang="en-GB" smtClean="0"/>
              <a:t>‹#›</a:t>
            </a:fld>
            <a:endParaRPr lang="en-GB"/>
          </a:p>
        </p:txBody>
      </p:sp>
    </p:spTree>
    <p:extLst>
      <p:ext uri="{BB962C8B-B14F-4D97-AF65-F5344CB8AC3E}">
        <p14:creationId xmlns:p14="http://schemas.microsoft.com/office/powerpoint/2010/main" val="157024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82EED02-94AC-4588-A3FD-478DB39E2C8F}" type="datetimeFigureOut">
              <a:rPr lang="en-GB" smtClean="0"/>
              <a:t>02/07/2026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50DF6-625F-49C9-BCB2-E5B31CA5FA08}" type="slidenum">
              <a:rPr lang="en-GB" smtClean="0"/>
              <a:t>‹#›</a:t>
            </a:fld>
            <a:endParaRPr lang="en-GB"/>
          </a:p>
        </p:txBody>
      </p:sp>
    </p:spTree>
    <p:extLst>
      <p:ext uri="{BB962C8B-B14F-4D97-AF65-F5344CB8AC3E}">
        <p14:creationId xmlns:p14="http://schemas.microsoft.com/office/powerpoint/2010/main" val="284263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82EED02-94AC-4588-A3FD-478DB39E2C8F}" type="datetimeFigureOut">
              <a:rPr lang="en-GB" smtClean="0"/>
              <a:t>02/07/2026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50DF6-625F-49C9-BCB2-E5B31CA5FA08}" type="slidenum">
              <a:rPr lang="en-GB" smtClean="0"/>
              <a:t>‹#›</a:t>
            </a:fld>
            <a:endParaRPr lang="en-GB"/>
          </a:p>
        </p:txBody>
      </p:sp>
    </p:spTree>
    <p:extLst>
      <p:ext uri="{BB962C8B-B14F-4D97-AF65-F5344CB8AC3E}">
        <p14:creationId xmlns:p14="http://schemas.microsoft.com/office/powerpoint/2010/main" val="177462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82EED02-94AC-4588-A3FD-478DB39E2C8F}" type="datetimeFigureOut">
              <a:rPr lang="en-GB" smtClean="0"/>
              <a:t>02/07/2026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F50DF6-625F-49C9-BCB2-E5B31CA5FA08}" type="slidenum">
              <a:rPr lang="en-GB" smtClean="0"/>
              <a:t>‹#›</a:t>
            </a:fld>
            <a:endParaRPr lang="en-GB"/>
          </a:p>
        </p:txBody>
      </p:sp>
    </p:spTree>
    <p:extLst>
      <p:ext uri="{BB962C8B-B14F-4D97-AF65-F5344CB8AC3E}">
        <p14:creationId xmlns:p14="http://schemas.microsoft.com/office/powerpoint/2010/main" val="3687919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82EED02-94AC-4588-A3FD-478DB39E2C8F}" type="datetimeFigureOut">
              <a:rPr lang="en-GB" smtClean="0"/>
              <a:t>02/07/2026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F50DF6-625F-49C9-BCB2-E5B31CA5FA08}" type="slidenum">
              <a:rPr lang="en-GB" smtClean="0"/>
              <a:t>‹#›</a:t>
            </a:fld>
            <a:endParaRPr lang="en-GB"/>
          </a:p>
        </p:txBody>
      </p:sp>
    </p:spTree>
    <p:extLst>
      <p:ext uri="{BB962C8B-B14F-4D97-AF65-F5344CB8AC3E}">
        <p14:creationId xmlns:p14="http://schemas.microsoft.com/office/powerpoint/2010/main" val="3981208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82EED02-94AC-4588-A3FD-478DB39E2C8F}" type="datetimeFigureOut">
              <a:rPr lang="en-GB" smtClean="0"/>
              <a:t>02/07/2026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F50DF6-625F-49C9-BCB2-E5B31CA5FA08}" type="slidenum">
              <a:rPr lang="en-GB" smtClean="0"/>
              <a:t>‹#›</a:t>
            </a:fld>
            <a:endParaRPr lang="en-GB"/>
          </a:p>
        </p:txBody>
      </p:sp>
    </p:spTree>
    <p:extLst>
      <p:ext uri="{BB962C8B-B14F-4D97-AF65-F5344CB8AC3E}">
        <p14:creationId xmlns:p14="http://schemas.microsoft.com/office/powerpoint/2010/main" val="183242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82EED02-94AC-4588-A3FD-478DB39E2C8F}" type="datetimeFigureOut">
              <a:rPr lang="en-GB" smtClean="0"/>
              <a:t>02/07/2026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F50DF6-625F-49C9-BCB2-E5B31CA5FA08}" type="slidenum">
              <a:rPr lang="en-GB" smtClean="0"/>
              <a:t>‹#›</a:t>
            </a:fld>
            <a:endParaRPr lang="en-GB"/>
          </a:p>
        </p:txBody>
      </p:sp>
    </p:spTree>
    <p:extLst>
      <p:ext uri="{BB962C8B-B14F-4D97-AF65-F5344CB8AC3E}">
        <p14:creationId xmlns:p14="http://schemas.microsoft.com/office/powerpoint/2010/main" val="123642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2EED02-94AC-4588-A3FD-478DB39E2C8F}" type="datetimeFigureOut">
              <a:rPr lang="en-GB" smtClean="0"/>
              <a:t>02/07/2026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F50DF6-625F-49C9-BCB2-E5B31CA5FA08}" type="slidenum">
              <a:rPr lang="en-GB" smtClean="0"/>
              <a:t>‹#›</a:t>
            </a:fld>
            <a:endParaRPr lang="en-GB"/>
          </a:p>
        </p:txBody>
      </p:sp>
    </p:spTree>
    <p:extLst>
      <p:ext uri="{BB962C8B-B14F-4D97-AF65-F5344CB8AC3E}">
        <p14:creationId xmlns:p14="http://schemas.microsoft.com/office/powerpoint/2010/main" val="658698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82EED02-94AC-4588-A3FD-478DB39E2C8F}" type="datetimeFigureOut">
              <a:rPr lang="en-GB" smtClean="0"/>
              <a:t>02/07/2026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F50DF6-625F-49C9-BCB2-E5B31CA5FA08}" type="slidenum">
              <a:rPr lang="en-GB" smtClean="0"/>
              <a:t>‹#›</a:t>
            </a:fld>
            <a:endParaRPr lang="en-GB"/>
          </a:p>
        </p:txBody>
      </p:sp>
    </p:spTree>
    <p:extLst>
      <p:ext uri="{BB962C8B-B14F-4D97-AF65-F5344CB8AC3E}">
        <p14:creationId xmlns:p14="http://schemas.microsoft.com/office/powerpoint/2010/main" val="891688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282EED02-94AC-4588-A3FD-478DB39E2C8F}" type="datetimeFigureOut">
              <a:rPr lang="en-GB" smtClean="0"/>
              <a:t>02/07/2026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F50DF6-625F-49C9-BCB2-E5B31CA5FA08}" type="slidenum">
              <a:rPr lang="en-GB" smtClean="0"/>
              <a:t>‹#›</a:t>
            </a:fld>
            <a:endParaRPr lang="en-GB"/>
          </a:p>
        </p:txBody>
      </p:sp>
    </p:spTree>
    <p:extLst>
      <p:ext uri="{BB962C8B-B14F-4D97-AF65-F5344CB8AC3E}">
        <p14:creationId xmlns:p14="http://schemas.microsoft.com/office/powerpoint/2010/main" val="411707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282EED02-94AC-4588-A3FD-478DB39E2C8F}" type="datetimeFigureOut">
              <a:rPr lang="en-GB" smtClean="0"/>
              <a:t>02/07/2026</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3CF50DF6-625F-49C9-BCB2-E5B31CA5FA08}" type="slidenum">
              <a:rPr lang="en-GB" smtClean="0"/>
              <a:t>‹#›</a:t>
            </a:fld>
            <a:endParaRPr lang="en-GB"/>
          </a:p>
        </p:txBody>
      </p:sp>
    </p:spTree>
    <p:extLst>
      <p:ext uri="{BB962C8B-B14F-4D97-AF65-F5344CB8AC3E}">
        <p14:creationId xmlns:p14="http://schemas.microsoft.com/office/powerpoint/2010/main" val="3015035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hellios.com/fsqs-fe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fsqs@hellios.com"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041D5-5FAC-62EF-381C-5EBDAE47B6A1}"/>
            </a:ext>
          </a:extLst>
        </p:cNvPr>
        <p:cNvGrpSpPr/>
        <p:nvPr/>
      </p:nvGrpSpPr>
      <p:grpSpPr>
        <a:xfrm>
          <a:off x="0" y="0"/>
          <a:ext cx="0" cy="0"/>
          <a:chOff x="0" y="0"/>
          <a:chExt cx="0" cy="0"/>
        </a:xfrm>
      </p:grpSpPr>
      <p:pic>
        <p:nvPicPr>
          <p:cNvPr id="4" name="Picture 3" descr="A person and person holding a baby looking at a computer&#10;&#10;AI-generated content may be incorrect.">
            <a:extLst>
              <a:ext uri="{FF2B5EF4-FFF2-40B4-BE49-F238E27FC236}">
                <a16:creationId xmlns:a16="http://schemas.microsoft.com/office/drawing/2014/main" id="{99EE99FF-B4A0-2BB8-2C71-F36EC0DCEED8}"/>
              </a:ext>
            </a:extLst>
          </p:cNvPr>
          <p:cNvPicPr>
            <a:picLocks noChangeAspect="1"/>
          </p:cNvPicPr>
          <p:nvPr/>
        </p:nvPicPr>
        <p:blipFill>
          <a:blip r:embed="rId2">
            <a:extLst>
              <a:ext uri="{28A0092B-C50C-407E-A947-70E740481C1C}">
                <a14:useLocalDpi xmlns:a14="http://schemas.microsoft.com/office/drawing/2010/main" val="0"/>
              </a:ext>
            </a:extLst>
          </a:blip>
          <a:srcRect l="33072" r="20787"/>
          <a:stretch>
            <a:fillRect/>
          </a:stretch>
        </p:blipFill>
        <p:spPr>
          <a:xfrm>
            <a:off x="0" y="-1"/>
            <a:ext cx="6858000" cy="9904821"/>
          </a:xfrm>
          <a:prstGeom prst="rect">
            <a:avLst/>
          </a:prstGeom>
        </p:spPr>
      </p:pic>
      <p:cxnSp>
        <p:nvCxnSpPr>
          <p:cNvPr id="37" name="Straight Connector 36">
            <a:extLst>
              <a:ext uri="{FF2B5EF4-FFF2-40B4-BE49-F238E27FC236}">
                <a16:creationId xmlns:a16="http://schemas.microsoft.com/office/drawing/2014/main" id="{4468D63E-484C-610D-93C2-88B15C3601BC}"/>
              </a:ext>
            </a:extLst>
          </p:cNvPr>
          <p:cNvCxnSpPr>
            <a:cxnSpLocks/>
          </p:cNvCxnSpPr>
          <p:nvPr/>
        </p:nvCxnSpPr>
        <p:spPr>
          <a:xfrm>
            <a:off x="28769" y="9906000"/>
            <a:ext cx="6839554" cy="0"/>
          </a:xfrm>
          <a:prstGeom prst="line">
            <a:avLst/>
          </a:prstGeom>
          <a:ln>
            <a:solidFill>
              <a:srgbClr val="DBD6D3"/>
            </a:solidFill>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8E71D80-94C3-D4D6-7A46-D3ACDBF423E2}"/>
              </a:ext>
            </a:extLst>
          </p:cNvPr>
          <p:cNvSpPr txBox="1"/>
          <p:nvPr/>
        </p:nvSpPr>
        <p:spPr>
          <a:xfrm>
            <a:off x="8499423" y="7450111"/>
            <a:ext cx="184731" cy="369332"/>
          </a:xfrm>
          <a:prstGeom prst="rect">
            <a:avLst/>
          </a:prstGeom>
          <a:noFill/>
        </p:spPr>
        <p:txBody>
          <a:bodyPr wrap="none" rtlCol="0">
            <a:spAutoFit/>
          </a:bodyPr>
          <a:lstStyle/>
          <a:p>
            <a:endParaRPr lang="en-US"/>
          </a:p>
        </p:txBody>
      </p:sp>
      <p:sp>
        <p:nvSpPr>
          <p:cNvPr id="3" name="Rectangle 2">
            <a:extLst>
              <a:ext uri="{FF2B5EF4-FFF2-40B4-BE49-F238E27FC236}">
                <a16:creationId xmlns:a16="http://schemas.microsoft.com/office/drawing/2014/main" id="{476F491B-32C0-AB78-4BC8-4689614CB8CE}"/>
              </a:ext>
            </a:extLst>
          </p:cNvPr>
          <p:cNvSpPr/>
          <p:nvPr/>
        </p:nvSpPr>
        <p:spPr>
          <a:xfrm>
            <a:off x="0" y="6153462"/>
            <a:ext cx="4879784" cy="25932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9F0B7515-7A59-1D3D-7618-B6A803DC912C}"/>
              </a:ext>
            </a:extLst>
          </p:cNvPr>
          <p:cNvSpPr txBox="1"/>
          <p:nvPr/>
        </p:nvSpPr>
        <p:spPr>
          <a:xfrm>
            <a:off x="342442" y="7368273"/>
            <a:ext cx="4222683" cy="1200329"/>
          </a:xfrm>
          <a:prstGeom prst="rect">
            <a:avLst/>
          </a:prstGeom>
          <a:noFill/>
        </p:spPr>
        <p:txBody>
          <a:bodyPr wrap="square">
            <a:spAutoFit/>
          </a:bodyPr>
          <a:lstStyle/>
          <a:p>
            <a:r>
              <a:rPr lang="en-GB" sz="3600" b="1">
                <a:solidFill>
                  <a:srgbClr val="00539F"/>
                </a:solidFill>
                <a:latin typeface=""/>
                <a:ea typeface="Tahoma" panose="020B0604030504040204" pitchFamily="34" charset="0"/>
                <a:cs typeface="Tahoma" panose="020B0604030504040204" pitchFamily="34" charset="0"/>
              </a:rPr>
              <a:t>Tesco Personal Finance</a:t>
            </a:r>
          </a:p>
        </p:txBody>
      </p:sp>
      <p:cxnSp>
        <p:nvCxnSpPr>
          <p:cNvPr id="12" name="Straight Connector 11">
            <a:extLst>
              <a:ext uri="{FF2B5EF4-FFF2-40B4-BE49-F238E27FC236}">
                <a16:creationId xmlns:a16="http://schemas.microsoft.com/office/drawing/2014/main" id="{9795198E-BC88-1F42-2541-41F12418767B}"/>
              </a:ext>
            </a:extLst>
          </p:cNvPr>
          <p:cNvCxnSpPr>
            <a:cxnSpLocks/>
          </p:cNvCxnSpPr>
          <p:nvPr/>
        </p:nvCxnSpPr>
        <p:spPr>
          <a:xfrm>
            <a:off x="424945" y="7228115"/>
            <a:ext cx="3982050"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pic>
        <p:nvPicPr>
          <p:cNvPr id="2" name="Picture 1" descr="A red and blue logo&#10;&#10;AI-generated content may be incorrect.">
            <a:extLst>
              <a:ext uri="{FF2B5EF4-FFF2-40B4-BE49-F238E27FC236}">
                <a16:creationId xmlns:a16="http://schemas.microsoft.com/office/drawing/2014/main" id="{1A1E607D-9D38-3419-2DDF-B2D4119549F5}"/>
              </a:ext>
            </a:extLst>
          </p:cNvPr>
          <p:cNvPicPr>
            <a:picLocks noChangeAspect="1"/>
          </p:cNvPicPr>
          <p:nvPr/>
        </p:nvPicPr>
        <p:blipFill>
          <a:blip r:embed="rId3"/>
          <a:stretch>
            <a:fillRect/>
          </a:stretch>
        </p:blipFill>
        <p:spPr>
          <a:xfrm>
            <a:off x="193869" y="6210213"/>
            <a:ext cx="3454926" cy="1008000"/>
          </a:xfrm>
          <a:prstGeom prst="rect">
            <a:avLst/>
          </a:prstGeom>
        </p:spPr>
      </p:pic>
    </p:spTree>
    <p:extLst>
      <p:ext uri="{BB962C8B-B14F-4D97-AF65-F5344CB8AC3E}">
        <p14:creationId xmlns:p14="http://schemas.microsoft.com/office/powerpoint/2010/main" val="533350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red and blue logo&#10;&#10;AI-generated content may be incorrect.">
            <a:extLst>
              <a:ext uri="{FF2B5EF4-FFF2-40B4-BE49-F238E27FC236}">
                <a16:creationId xmlns:a16="http://schemas.microsoft.com/office/drawing/2014/main" id="{C4EC4238-2DA4-0790-97DF-DAA2CB7EFCD0}"/>
              </a:ext>
            </a:extLst>
          </p:cNvPr>
          <p:cNvPicPr>
            <a:picLocks noChangeAspect="1"/>
          </p:cNvPicPr>
          <p:nvPr/>
        </p:nvPicPr>
        <p:blipFill>
          <a:blip r:embed="rId2"/>
          <a:stretch>
            <a:fillRect/>
          </a:stretch>
        </p:blipFill>
        <p:spPr>
          <a:xfrm>
            <a:off x="4158947" y="9009682"/>
            <a:ext cx="2467806" cy="720000"/>
          </a:xfrm>
          <a:prstGeom prst="rect">
            <a:avLst/>
          </a:prstGeom>
        </p:spPr>
      </p:pic>
      <p:sp>
        <p:nvSpPr>
          <p:cNvPr id="16" name="Rectangle 15">
            <a:extLst>
              <a:ext uri="{FF2B5EF4-FFF2-40B4-BE49-F238E27FC236}">
                <a16:creationId xmlns:a16="http://schemas.microsoft.com/office/drawing/2014/main" id="{568C5527-12AD-9993-B7FA-EA8E13D58220}"/>
              </a:ext>
            </a:extLst>
          </p:cNvPr>
          <p:cNvSpPr/>
          <p:nvPr/>
        </p:nvSpPr>
        <p:spPr>
          <a:xfrm>
            <a:off x="3254135" y="5941916"/>
            <a:ext cx="3591501" cy="2743504"/>
          </a:xfrm>
          <a:prstGeom prst="rect">
            <a:avLst/>
          </a:prstGeom>
          <a:solidFill>
            <a:srgbClr val="0053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EA4D92-8406-0E4B-F8BD-21E03A0F092F}"/>
              </a:ext>
            </a:extLst>
          </p:cNvPr>
          <p:cNvSpPr>
            <a:spLocks noGrp="1"/>
          </p:cNvSpPr>
          <p:nvPr>
            <p:ph idx="1"/>
          </p:nvPr>
        </p:nvSpPr>
        <p:spPr>
          <a:xfrm>
            <a:off x="560741" y="2036015"/>
            <a:ext cx="5840942" cy="3289360"/>
          </a:xfrm>
        </p:spPr>
        <p:txBody>
          <a:bodyPr>
            <a:normAutofit lnSpcReduction="10000"/>
          </a:bodyPr>
          <a:lstStyle/>
          <a:p>
            <a:pPr marL="0" indent="0">
              <a:lnSpc>
                <a:spcPct val="100000"/>
              </a:lnSpc>
              <a:spcAft>
                <a:spcPts val="500"/>
              </a:spcAft>
              <a:buNone/>
            </a:pPr>
            <a:r>
              <a:rPr lang="en-US" sz="1400">
                <a:solidFill>
                  <a:srgbClr val="000000"/>
                </a:solidFill>
                <a:effectLst/>
                <a:latin typeface=""/>
                <a:ea typeface="Tahoma" panose="020B0604030504040204" pitchFamily="34" charset="0"/>
                <a:cs typeface="Tahoma" panose="020B0604030504040204" pitchFamily="34" charset="0"/>
              </a:rPr>
              <a:t>To support this, we use FSQS - an industry‑</a:t>
            </a:r>
            <a:r>
              <a:rPr lang="en-US" sz="1400" err="1">
                <a:solidFill>
                  <a:srgbClr val="000000"/>
                </a:solidFill>
                <a:effectLst/>
                <a:latin typeface=""/>
                <a:ea typeface="Tahoma" panose="020B0604030504040204" pitchFamily="34" charset="0"/>
                <a:cs typeface="Tahoma" panose="020B0604030504040204" pitchFamily="34" charset="0"/>
              </a:rPr>
              <a:t>recognised</a:t>
            </a:r>
            <a:r>
              <a:rPr lang="en-US" sz="1400">
                <a:solidFill>
                  <a:srgbClr val="000000"/>
                </a:solidFill>
                <a:effectLst/>
                <a:latin typeface=""/>
                <a:ea typeface="Tahoma" panose="020B0604030504040204" pitchFamily="34" charset="0"/>
                <a:cs typeface="Tahoma" panose="020B0604030504040204" pitchFamily="34" charset="0"/>
              </a:rPr>
              <a:t>, </a:t>
            </a:r>
            <a:r>
              <a:rPr lang="en-US" sz="1400" err="1">
                <a:solidFill>
                  <a:srgbClr val="000000"/>
                </a:solidFill>
                <a:effectLst/>
                <a:latin typeface=""/>
                <a:ea typeface="Tahoma" panose="020B0604030504040204" pitchFamily="34" charset="0"/>
                <a:cs typeface="Tahoma" panose="020B0604030504040204" pitchFamily="34" charset="0"/>
              </a:rPr>
              <a:t>standardised</a:t>
            </a:r>
            <a:r>
              <a:rPr lang="en-US" sz="1400">
                <a:solidFill>
                  <a:srgbClr val="000000"/>
                </a:solidFill>
                <a:effectLst/>
                <a:latin typeface=""/>
                <a:ea typeface="Tahoma" panose="020B0604030504040204" pitchFamily="34" charset="0"/>
                <a:cs typeface="Tahoma" panose="020B0604030504040204" pitchFamily="34" charset="0"/>
              </a:rPr>
              <a:t> platform that enables us to collect, manage, and maintain supplier compliance and assurance information in a consistent way.</a:t>
            </a:r>
          </a:p>
          <a:p>
            <a:pPr marL="0" indent="0">
              <a:lnSpc>
                <a:spcPct val="100000"/>
              </a:lnSpc>
              <a:spcAft>
                <a:spcPts val="500"/>
              </a:spcAft>
              <a:buNone/>
            </a:pPr>
            <a:r>
              <a:rPr lang="en-US" sz="1400">
                <a:solidFill>
                  <a:srgbClr val="000000"/>
                </a:solidFill>
                <a:effectLst/>
                <a:latin typeface=""/>
                <a:ea typeface="Tahoma" panose="020B0604030504040204" pitchFamily="34" charset="0"/>
                <a:cs typeface="Tahoma" panose="020B0604030504040204" pitchFamily="34" charset="0"/>
              </a:rPr>
              <a:t>As regulatory requirements continue to grow more complex, FSQS helps us demonstrate to our stakeholders and regulators that we work responsibly with our suppliers, </a:t>
            </a:r>
            <a:r>
              <a:rPr lang="en-US" sz="1400" err="1">
                <a:solidFill>
                  <a:srgbClr val="000000"/>
                </a:solidFill>
                <a:effectLst/>
                <a:latin typeface=""/>
                <a:ea typeface="Tahoma" panose="020B0604030504040204" pitchFamily="34" charset="0"/>
                <a:cs typeface="Tahoma" panose="020B0604030504040204" pitchFamily="34" charset="0"/>
              </a:rPr>
              <a:t>minimising</a:t>
            </a:r>
            <a:r>
              <a:rPr lang="en-US" sz="1400">
                <a:solidFill>
                  <a:srgbClr val="000000"/>
                </a:solidFill>
                <a:effectLst/>
                <a:latin typeface=""/>
                <a:ea typeface="Tahoma" panose="020B0604030504040204" pitchFamily="34" charset="0"/>
                <a:cs typeface="Tahoma" panose="020B0604030504040204" pitchFamily="34" charset="0"/>
              </a:rPr>
              <a:t> risk and protecting our customers. FSQS saves you time by reducing duplicate compliance requests, whilst helping us stay aligned with the latest regulatory expectations.  </a:t>
            </a:r>
          </a:p>
          <a:p>
            <a:pPr marL="0" indent="0">
              <a:lnSpc>
                <a:spcPct val="100000"/>
              </a:lnSpc>
              <a:spcAft>
                <a:spcPts val="500"/>
              </a:spcAft>
              <a:buNone/>
            </a:pPr>
            <a:r>
              <a:rPr lang="en-US" sz="1400">
                <a:solidFill>
                  <a:srgbClr val="000000"/>
                </a:solidFill>
                <a:effectLst/>
                <a:latin typeface=""/>
                <a:ea typeface="Tahoma" panose="020B0604030504040204" pitchFamily="34" charset="0"/>
                <a:cs typeface="Tahoma" panose="020B0604030504040204" pitchFamily="34" charset="0"/>
              </a:rPr>
              <a:t>As a community, FSQS also plays a role in sourcing processes. Our Procurement Team can use the platform to identify pre‑qualified suppliers for new opportunities, increasing visibility across our supply chain and opening the door to potential new business for those who achieve Qualified Supplier status.</a:t>
            </a:r>
          </a:p>
        </p:txBody>
      </p:sp>
      <p:sp>
        <p:nvSpPr>
          <p:cNvPr id="13" name="TextBox 12">
            <a:extLst>
              <a:ext uri="{FF2B5EF4-FFF2-40B4-BE49-F238E27FC236}">
                <a16:creationId xmlns:a16="http://schemas.microsoft.com/office/drawing/2014/main" id="{AD56939B-BBBE-016B-0E9F-3F6BEB962878}"/>
              </a:ext>
            </a:extLst>
          </p:cNvPr>
          <p:cNvSpPr txBox="1"/>
          <p:nvPr/>
        </p:nvSpPr>
        <p:spPr>
          <a:xfrm>
            <a:off x="355325" y="9101059"/>
            <a:ext cx="81523" cy="215444"/>
          </a:xfrm>
          <a:prstGeom prst="rect">
            <a:avLst/>
          </a:prstGeom>
          <a:noFill/>
        </p:spPr>
        <p:txBody>
          <a:bodyPr wrap="square" rtlCol="0">
            <a:spAutoFit/>
          </a:bodyPr>
          <a:lstStyle/>
          <a:p>
            <a:r>
              <a:rPr lang="en-GB" sz="800"/>
              <a:t>2</a:t>
            </a:r>
          </a:p>
        </p:txBody>
      </p:sp>
      <p:sp>
        <p:nvSpPr>
          <p:cNvPr id="17" name="TextBox 16">
            <a:extLst>
              <a:ext uri="{FF2B5EF4-FFF2-40B4-BE49-F238E27FC236}">
                <a16:creationId xmlns:a16="http://schemas.microsoft.com/office/drawing/2014/main" id="{E08BD7C4-48CC-7C27-2690-ADC1E3D3C153}"/>
              </a:ext>
            </a:extLst>
          </p:cNvPr>
          <p:cNvSpPr txBox="1"/>
          <p:nvPr/>
        </p:nvSpPr>
        <p:spPr>
          <a:xfrm>
            <a:off x="308259" y="9369682"/>
            <a:ext cx="2153449" cy="215444"/>
          </a:xfrm>
          <a:prstGeom prst="rect">
            <a:avLst/>
          </a:prstGeom>
          <a:noFill/>
        </p:spPr>
        <p:txBody>
          <a:bodyPr wrap="square" rtlCol="0">
            <a:spAutoFit/>
          </a:bodyPr>
          <a:lstStyle/>
          <a:p>
            <a:r>
              <a:rPr lang="en-GB" sz="800"/>
              <a:t>Tesco Personal Finance</a:t>
            </a:r>
          </a:p>
        </p:txBody>
      </p:sp>
      <p:sp>
        <p:nvSpPr>
          <p:cNvPr id="20" name="TextBox 19">
            <a:extLst>
              <a:ext uri="{FF2B5EF4-FFF2-40B4-BE49-F238E27FC236}">
                <a16:creationId xmlns:a16="http://schemas.microsoft.com/office/drawing/2014/main" id="{A93E5AC1-C8A8-11E9-ABB8-67557443B57D}"/>
              </a:ext>
            </a:extLst>
          </p:cNvPr>
          <p:cNvSpPr txBox="1"/>
          <p:nvPr/>
        </p:nvSpPr>
        <p:spPr>
          <a:xfrm>
            <a:off x="639047" y="691445"/>
            <a:ext cx="2842165" cy="1077218"/>
          </a:xfrm>
          <a:prstGeom prst="rect">
            <a:avLst/>
          </a:prstGeom>
          <a:noFill/>
        </p:spPr>
        <p:txBody>
          <a:bodyPr wrap="square" rtlCol="0">
            <a:spAutoFit/>
          </a:bodyPr>
          <a:lstStyle/>
          <a:p>
            <a:r>
              <a:rPr lang="en-US" sz="1600">
                <a:solidFill>
                  <a:srgbClr val="000000"/>
                </a:solidFill>
                <a:effectLst/>
                <a:latin typeface=""/>
                <a:ea typeface="Tahoma" panose="020B0604030504040204" pitchFamily="34" charset="0"/>
                <a:cs typeface="Tahoma" panose="020B0604030504040204" pitchFamily="34" charset="0"/>
              </a:rPr>
              <a:t>We are committed to responsible, efficient, and transparent supply chain management.</a:t>
            </a:r>
            <a:endParaRPr lang="en-GB" sz="1600">
              <a:effectLst/>
              <a:latin typeface=""/>
              <a:ea typeface="Tahoma" panose="020B0604030504040204" pitchFamily="34" charset="0"/>
              <a:cs typeface="Tahoma" panose="020B0604030504040204" pitchFamily="34" charset="0"/>
            </a:endParaRPr>
          </a:p>
        </p:txBody>
      </p:sp>
      <p:cxnSp>
        <p:nvCxnSpPr>
          <p:cNvPr id="22" name="Straight Connector 21">
            <a:extLst>
              <a:ext uri="{FF2B5EF4-FFF2-40B4-BE49-F238E27FC236}">
                <a16:creationId xmlns:a16="http://schemas.microsoft.com/office/drawing/2014/main" id="{E90BC20E-F0EB-B6BD-D85E-B919A9EBD485}"/>
              </a:ext>
            </a:extLst>
          </p:cNvPr>
          <p:cNvCxnSpPr>
            <a:cxnSpLocks/>
          </p:cNvCxnSpPr>
          <p:nvPr/>
        </p:nvCxnSpPr>
        <p:spPr>
          <a:xfrm>
            <a:off x="364301" y="691500"/>
            <a:ext cx="0" cy="1076400"/>
          </a:xfrm>
          <a:prstGeom prst="line">
            <a:avLst/>
          </a:prstGeom>
          <a:ln w="19050">
            <a:solidFill>
              <a:srgbClr val="00539F"/>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0E2457BD-9BD2-6F7A-C5AE-7CB3D5A4C028}"/>
              </a:ext>
            </a:extLst>
          </p:cNvPr>
          <p:cNvCxnSpPr>
            <a:cxnSpLocks/>
          </p:cNvCxnSpPr>
          <p:nvPr/>
        </p:nvCxnSpPr>
        <p:spPr>
          <a:xfrm flipV="1">
            <a:off x="6851822" y="84411"/>
            <a:ext cx="0" cy="9906000"/>
          </a:xfrm>
          <a:prstGeom prst="line">
            <a:avLst/>
          </a:prstGeom>
          <a:ln>
            <a:solidFill>
              <a:srgbClr val="DBD6D3"/>
            </a:solidFill>
          </a:ln>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2392AF9B-73E6-DCB6-0F8F-90A2769766A2}"/>
              </a:ext>
            </a:extLst>
          </p:cNvPr>
          <p:cNvSpPr txBox="1"/>
          <p:nvPr/>
        </p:nvSpPr>
        <p:spPr>
          <a:xfrm>
            <a:off x="3517574" y="6090203"/>
            <a:ext cx="3261728" cy="2800767"/>
          </a:xfrm>
          <a:prstGeom prst="rect">
            <a:avLst/>
          </a:prstGeom>
          <a:noFill/>
        </p:spPr>
        <p:txBody>
          <a:bodyPr wrap="square" lIns="91440" tIns="45720" rIns="91440" bIns="45720" rtlCol="0" anchor="t">
            <a:spAutoFit/>
          </a:bodyPr>
          <a:lstStyle/>
          <a:p>
            <a:r>
              <a:rPr lang="en-US" sz="1600">
                <a:solidFill>
                  <a:schemeClr val="bg1"/>
                </a:solidFill>
                <a:effectLst/>
                <a:latin typeface=""/>
                <a:ea typeface="Tahoma" panose="020B0604030504040204" pitchFamily="34" charset="0"/>
                <a:cs typeface="Tahoma" panose="020B0604030504040204" pitchFamily="34" charset="0"/>
              </a:rPr>
              <a:t>“This is why we are asking you to complete your FSQS registration - so we can work together more efficiently, ensure compliance, and create opportunities for future collaboration.”</a:t>
            </a:r>
          </a:p>
          <a:p>
            <a:endParaRPr lang="en-US" sz="1600">
              <a:solidFill>
                <a:schemeClr val="bg1"/>
              </a:solidFill>
              <a:latin typeface=""/>
              <a:ea typeface="Tahoma" panose="020B0604030504040204" pitchFamily="34" charset="0"/>
              <a:cs typeface="Tahoma" panose="020B0604030504040204" pitchFamily="34" charset="0"/>
            </a:endParaRPr>
          </a:p>
          <a:p>
            <a:r>
              <a:rPr lang="en-US" sz="1600" b="1">
                <a:solidFill>
                  <a:schemeClr val="bg1"/>
                </a:solidFill>
                <a:latin typeface="Calibri"/>
                <a:ea typeface="Calibri"/>
                <a:cs typeface="Calibri"/>
              </a:rPr>
              <a:t>Kate Nash, Head of Outsourcing and Supply Chain Management</a:t>
            </a:r>
            <a:endParaRPr lang="en-US" b="1">
              <a:solidFill>
                <a:schemeClr val="bg1"/>
              </a:solidFill>
              <a:latin typeface="Calibri"/>
              <a:ea typeface="Calibri"/>
              <a:cs typeface="Calibri"/>
            </a:endParaRPr>
          </a:p>
          <a:p>
            <a:endParaRPr lang="en-US" sz="1600">
              <a:solidFill>
                <a:schemeClr val="bg1"/>
              </a:solidFill>
              <a:latin typeface=""/>
              <a:ea typeface="Tahoma" panose="020B0604030504040204" pitchFamily="34" charset="0"/>
              <a:cs typeface="Tahoma" panose="020B0604030504040204" pitchFamily="34" charset="0"/>
            </a:endParaRPr>
          </a:p>
          <a:p>
            <a:endParaRPr lang="en-GB" sz="1600">
              <a:solidFill>
                <a:schemeClr val="bg1"/>
              </a:solidFill>
              <a:latin typeface=""/>
            </a:endParaRPr>
          </a:p>
        </p:txBody>
      </p:sp>
      <p:sp>
        <p:nvSpPr>
          <p:cNvPr id="12" name="Rectangle 11">
            <a:extLst>
              <a:ext uri="{FF2B5EF4-FFF2-40B4-BE49-F238E27FC236}">
                <a16:creationId xmlns:a16="http://schemas.microsoft.com/office/drawing/2014/main" id="{929B3278-1E2A-88F2-0BAB-3B6CB8979BCD}"/>
              </a:ext>
            </a:extLst>
          </p:cNvPr>
          <p:cNvSpPr/>
          <p:nvPr/>
        </p:nvSpPr>
        <p:spPr>
          <a:xfrm>
            <a:off x="1" y="1"/>
            <a:ext cx="6858000" cy="111108"/>
          </a:xfrm>
          <a:prstGeom prst="rect">
            <a:avLst/>
          </a:prstGeom>
          <a:solidFill>
            <a:srgbClr val="0053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person and person looking at papers&#10;&#10;AI-generated content may be incorrect.">
            <a:extLst>
              <a:ext uri="{FF2B5EF4-FFF2-40B4-BE49-F238E27FC236}">
                <a16:creationId xmlns:a16="http://schemas.microsoft.com/office/drawing/2014/main" id="{A6F84237-FF5D-F0F4-E8F3-CE04889099D4}"/>
              </a:ext>
            </a:extLst>
          </p:cNvPr>
          <p:cNvPicPr>
            <a:picLocks noChangeAspect="1"/>
          </p:cNvPicPr>
          <p:nvPr/>
        </p:nvPicPr>
        <p:blipFill>
          <a:blip r:embed="rId3">
            <a:extLst>
              <a:ext uri="{28A0092B-C50C-407E-A947-70E740481C1C}">
                <a14:useLocalDpi xmlns:a14="http://schemas.microsoft.com/office/drawing/2010/main" val="0"/>
              </a:ext>
            </a:extLst>
          </a:blip>
          <a:srcRect l="11511" r="9604"/>
          <a:stretch>
            <a:fillRect/>
          </a:stretch>
        </p:blipFill>
        <p:spPr>
          <a:xfrm>
            <a:off x="0" y="5933758"/>
            <a:ext cx="3254136" cy="2751662"/>
          </a:xfrm>
          <a:prstGeom prst="rect">
            <a:avLst/>
          </a:prstGeom>
        </p:spPr>
      </p:pic>
    </p:spTree>
    <p:extLst>
      <p:ext uri="{BB962C8B-B14F-4D97-AF65-F5344CB8AC3E}">
        <p14:creationId xmlns:p14="http://schemas.microsoft.com/office/powerpoint/2010/main" val="2105453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E979669-15B2-71D3-9328-A4BE6BE58EAC}"/>
              </a:ext>
            </a:extLst>
          </p:cNvPr>
          <p:cNvSpPr txBox="1"/>
          <p:nvPr/>
        </p:nvSpPr>
        <p:spPr>
          <a:xfrm>
            <a:off x="436848" y="549885"/>
            <a:ext cx="5901576" cy="954107"/>
          </a:xfrm>
          <a:prstGeom prst="rect">
            <a:avLst/>
          </a:prstGeom>
          <a:noFill/>
        </p:spPr>
        <p:txBody>
          <a:bodyPr wrap="square">
            <a:spAutoFit/>
          </a:bodyPr>
          <a:lstStyle/>
          <a:p>
            <a:pPr>
              <a:spcBef>
                <a:spcPts val="500"/>
              </a:spcBef>
              <a:spcAft>
                <a:spcPts val="200"/>
              </a:spcAft>
            </a:pPr>
            <a:r>
              <a:rPr lang="en-US" sz="2800" b="1">
                <a:solidFill>
                  <a:srgbClr val="00539F"/>
                </a:solidFill>
                <a:effectLst/>
                <a:latin typeface=""/>
                <a:ea typeface="Tahoma" panose="020B0604030504040204" pitchFamily="34" charset="0"/>
                <a:cs typeface="Tahoma" panose="020B0604030504040204" pitchFamily="34" charset="0"/>
              </a:rPr>
              <a:t>How do you benefit from joining FSQS?</a:t>
            </a:r>
            <a:endParaRPr lang="en-GB" sz="2800">
              <a:solidFill>
                <a:srgbClr val="00539F"/>
              </a:solidFill>
              <a:effectLst/>
              <a:latin typeface=""/>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612F5A1B-B9E3-2602-B8CD-7EE1FE507815}"/>
              </a:ext>
            </a:extLst>
          </p:cNvPr>
          <p:cNvSpPr txBox="1"/>
          <p:nvPr/>
        </p:nvSpPr>
        <p:spPr>
          <a:xfrm>
            <a:off x="1439444" y="1761442"/>
            <a:ext cx="4514400" cy="764312"/>
          </a:xfrm>
          <a:prstGeom prst="rect">
            <a:avLst/>
          </a:prstGeom>
          <a:noFill/>
        </p:spPr>
        <p:txBody>
          <a:bodyPr wrap="square">
            <a:spAutoFit/>
          </a:bodyPr>
          <a:lstStyle/>
          <a:p>
            <a:pPr marR="177800">
              <a:spcBef>
                <a:spcPts val="200"/>
              </a:spcBef>
              <a:spcAft>
                <a:spcPts val="0"/>
              </a:spcAft>
            </a:pPr>
            <a:r>
              <a:rPr lang="en-US" sz="1400" b="1">
                <a:solidFill>
                  <a:srgbClr val="000000"/>
                </a:solidFill>
                <a:effectLst/>
                <a:latin typeface=""/>
                <a:ea typeface="Tahoma" panose="020B0604030504040204" pitchFamily="34" charset="0"/>
                <a:cs typeface="Tahoma" panose="020B0604030504040204" pitchFamily="34" charset="0"/>
              </a:rPr>
              <a:t>Less duplicated Admin</a:t>
            </a:r>
            <a:r>
              <a:rPr lang="en-US" sz="1400">
                <a:solidFill>
                  <a:srgbClr val="000000"/>
                </a:solidFill>
                <a:effectLst/>
                <a:latin typeface=""/>
                <a:ea typeface="Tahoma" panose="020B0604030504040204" pitchFamily="34" charset="0"/>
                <a:cs typeface="Tahoma" panose="020B0604030504040204" pitchFamily="34" charset="0"/>
              </a:rPr>
              <a:t>:</a:t>
            </a:r>
          </a:p>
          <a:p>
            <a:pPr marR="177800">
              <a:spcBef>
                <a:spcPts val="200"/>
              </a:spcBef>
              <a:spcAft>
                <a:spcPts val="0"/>
              </a:spcAft>
            </a:pPr>
            <a:r>
              <a:rPr lang="en-US" sz="1400">
                <a:solidFill>
                  <a:srgbClr val="000000"/>
                </a:solidFill>
                <a:effectLst/>
                <a:latin typeface=""/>
                <a:ea typeface="Tahoma" panose="020B0604030504040204" pitchFamily="34" charset="0"/>
                <a:cs typeface="Tahoma" panose="020B0604030504040204" pitchFamily="34" charset="0"/>
              </a:rPr>
              <a:t>FSQS saves you the hassle of completing separate compliance questionnaires for each customer. </a:t>
            </a:r>
            <a:endParaRPr lang="en-GB" sz="1800">
              <a:effectLst/>
              <a:latin typeface=""/>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0662096F-B190-253B-5077-B8DD55374807}"/>
              </a:ext>
            </a:extLst>
          </p:cNvPr>
          <p:cNvSpPr txBox="1"/>
          <p:nvPr/>
        </p:nvSpPr>
        <p:spPr>
          <a:xfrm>
            <a:off x="1439444" y="3035204"/>
            <a:ext cx="4514400" cy="764312"/>
          </a:xfrm>
          <a:prstGeom prst="rect">
            <a:avLst/>
          </a:prstGeom>
          <a:noFill/>
        </p:spPr>
        <p:txBody>
          <a:bodyPr wrap="square">
            <a:spAutoFit/>
          </a:bodyPr>
          <a:lstStyle/>
          <a:p>
            <a:pPr marR="177800">
              <a:spcBef>
                <a:spcPts val="200"/>
              </a:spcBef>
              <a:spcAft>
                <a:spcPts val="0"/>
              </a:spcAft>
            </a:pPr>
            <a:r>
              <a:rPr lang="en-US" sz="1400" b="1">
                <a:solidFill>
                  <a:srgbClr val="000000"/>
                </a:solidFill>
                <a:effectLst/>
                <a:latin typeface=""/>
                <a:ea typeface="Tahoma" panose="020B0604030504040204" pitchFamily="34" charset="0"/>
                <a:cs typeface="Tahoma" panose="020B0604030504040204" pitchFamily="34" charset="0"/>
              </a:rPr>
              <a:t>A painless process for all: </a:t>
            </a:r>
          </a:p>
          <a:p>
            <a:pPr marR="177800">
              <a:spcBef>
                <a:spcPts val="200"/>
              </a:spcBef>
              <a:spcAft>
                <a:spcPts val="0"/>
              </a:spcAft>
            </a:pPr>
            <a:r>
              <a:rPr lang="en-US" sz="1400">
                <a:solidFill>
                  <a:srgbClr val="000000"/>
                </a:solidFill>
                <a:effectLst/>
                <a:latin typeface=""/>
                <a:ea typeface="Tahoma" panose="020B0604030504040204" pitchFamily="34" charset="0"/>
                <a:cs typeface="Tahoma" panose="020B0604030504040204" pitchFamily="34" charset="0"/>
              </a:rPr>
              <a:t>No more inefficient ways of working. The process is simple, reliable and cost-effective</a:t>
            </a:r>
            <a:endParaRPr lang="en-GB" sz="1400">
              <a:effectLst/>
              <a:latin typeface=""/>
              <a:ea typeface="Tahoma" panose="020B0604030504040204" pitchFamily="34" charset="0"/>
              <a:cs typeface="Tahoma" panose="020B0604030504040204" pitchFamily="34" charset="0"/>
            </a:endParaRPr>
          </a:p>
        </p:txBody>
      </p:sp>
      <p:sp>
        <p:nvSpPr>
          <p:cNvPr id="24" name="TextBox 23">
            <a:extLst>
              <a:ext uri="{FF2B5EF4-FFF2-40B4-BE49-F238E27FC236}">
                <a16:creationId xmlns:a16="http://schemas.microsoft.com/office/drawing/2014/main" id="{1041D0D6-0043-0681-A996-499144BC174D}"/>
              </a:ext>
            </a:extLst>
          </p:cNvPr>
          <p:cNvSpPr txBox="1"/>
          <p:nvPr/>
        </p:nvSpPr>
        <p:spPr>
          <a:xfrm>
            <a:off x="1439444" y="4308966"/>
            <a:ext cx="4514400" cy="979755"/>
          </a:xfrm>
          <a:prstGeom prst="rect">
            <a:avLst/>
          </a:prstGeom>
          <a:noFill/>
        </p:spPr>
        <p:txBody>
          <a:bodyPr wrap="square">
            <a:spAutoFit/>
          </a:bodyPr>
          <a:lstStyle/>
          <a:p>
            <a:pPr marR="177800">
              <a:spcBef>
                <a:spcPts val="200"/>
              </a:spcBef>
              <a:spcAft>
                <a:spcPts val="0"/>
              </a:spcAft>
            </a:pPr>
            <a:r>
              <a:rPr lang="en-US" sz="1400" b="1">
                <a:solidFill>
                  <a:srgbClr val="000000"/>
                </a:solidFill>
                <a:effectLst/>
                <a:latin typeface=""/>
                <a:ea typeface="Tahoma" panose="020B0604030504040204" pitchFamily="34" charset="0"/>
                <a:cs typeface="Tahoma" panose="020B0604030504040204" pitchFamily="34" charset="0"/>
              </a:rPr>
              <a:t>Cuts the red tape for you as suppliers: </a:t>
            </a:r>
          </a:p>
          <a:p>
            <a:pPr marR="177800">
              <a:spcBef>
                <a:spcPts val="200"/>
              </a:spcBef>
              <a:spcAft>
                <a:spcPts val="0"/>
              </a:spcAft>
            </a:pPr>
            <a:r>
              <a:rPr lang="en-US" sz="1400">
                <a:solidFill>
                  <a:srgbClr val="000000"/>
                </a:solidFill>
                <a:effectLst/>
                <a:latin typeface=""/>
                <a:ea typeface="Tahoma" panose="020B0604030504040204" pitchFamily="34" charset="0"/>
                <a:cs typeface="Tahoma" panose="020B0604030504040204" pitchFamily="34" charset="0"/>
              </a:rPr>
              <a:t>FSQS helps </a:t>
            </a:r>
            <a:r>
              <a:rPr lang="en-US" sz="1400" err="1">
                <a:solidFill>
                  <a:srgbClr val="000000"/>
                </a:solidFill>
                <a:effectLst/>
                <a:latin typeface=""/>
                <a:ea typeface="Tahoma" panose="020B0604030504040204" pitchFamily="34" charset="0"/>
                <a:cs typeface="Tahoma" panose="020B0604030504040204" pitchFamily="34" charset="0"/>
              </a:rPr>
              <a:t>minimise</a:t>
            </a:r>
            <a:r>
              <a:rPr lang="en-US" sz="1400">
                <a:solidFill>
                  <a:srgbClr val="000000"/>
                </a:solidFill>
                <a:effectLst/>
                <a:latin typeface=""/>
                <a:ea typeface="Tahoma" panose="020B0604030504040204" pitchFamily="34" charset="0"/>
                <a:cs typeface="Tahoma" panose="020B0604030504040204" pitchFamily="34" charset="0"/>
              </a:rPr>
              <a:t> the barrier to entry for suppliers and reduces the cost of doing business for everyone.</a:t>
            </a:r>
            <a:endParaRPr lang="en-GB" sz="1800">
              <a:effectLst/>
              <a:latin typeface=""/>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42721069-AD9F-CE88-615C-36F2F60C13D0}"/>
              </a:ext>
            </a:extLst>
          </p:cNvPr>
          <p:cNvSpPr txBox="1"/>
          <p:nvPr/>
        </p:nvSpPr>
        <p:spPr>
          <a:xfrm>
            <a:off x="308259" y="9369682"/>
            <a:ext cx="2153449" cy="215444"/>
          </a:xfrm>
          <a:prstGeom prst="rect">
            <a:avLst/>
          </a:prstGeom>
          <a:noFill/>
        </p:spPr>
        <p:txBody>
          <a:bodyPr wrap="square" rtlCol="0">
            <a:spAutoFit/>
          </a:bodyPr>
          <a:lstStyle/>
          <a:p>
            <a:r>
              <a:rPr lang="en-GB" sz="800"/>
              <a:t>Tesco Personal Finance</a:t>
            </a:r>
          </a:p>
        </p:txBody>
      </p:sp>
      <p:pic>
        <p:nvPicPr>
          <p:cNvPr id="31" name="Graphic 30">
            <a:extLst>
              <a:ext uri="{FF2B5EF4-FFF2-40B4-BE49-F238E27FC236}">
                <a16:creationId xmlns:a16="http://schemas.microsoft.com/office/drawing/2014/main" id="{059A63EC-8CE3-3E08-851D-C9582585B5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78506" y="1792999"/>
            <a:ext cx="720000" cy="720000"/>
          </a:xfrm>
          <a:prstGeom prst="rect">
            <a:avLst/>
          </a:prstGeom>
        </p:spPr>
      </p:pic>
      <p:cxnSp>
        <p:nvCxnSpPr>
          <p:cNvPr id="37" name="Straight Connector 36">
            <a:extLst>
              <a:ext uri="{FF2B5EF4-FFF2-40B4-BE49-F238E27FC236}">
                <a16:creationId xmlns:a16="http://schemas.microsoft.com/office/drawing/2014/main" id="{9DABE095-70E9-6F08-68C6-C8BD910D836C}"/>
              </a:ext>
            </a:extLst>
          </p:cNvPr>
          <p:cNvCxnSpPr>
            <a:cxnSpLocks/>
          </p:cNvCxnSpPr>
          <p:nvPr/>
        </p:nvCxnSpPr>
        <p:spPr>
          <a:xfrm>
            <a:off x="478506" y="2778061"/>
            <a:ext cx="5781175"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28A894B-3252-7EDE-C503-D59F2B50351D}"/>
              </a:ext>
            </a:extLst>
          </p:cNvPr>
          <p:cNvCxnSpPr>
            <a:cxnSpLocks/>
          </p:cNvCxnSpPr>
          <p:nvPr/>
        </p:nvCxnSpPr>
        <p:spPr>
          <a:xfrm>
            <a:off x="478506" y="4093278"/>
            <a:ext cx="5781175"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C4F96509-D660-5893-0160-4CB947C0F016}"/>
              </a:ext>
            </a:extLst>
          </p:cNvPr>
          <p:cNvSpPr/>
          <p:nvPr/>
        </p:nvSpPr>
        <p:spPr>
          <a:xfrm>
            <a:off x="0" y="0"/>
            <a:ext cx="6858000" cy="111108"/>
          </a:xfrm>
          <a:prstGeom prst="rect">
            <a:avLst/>
          </a:prstGeom>
          <a:solidFill>
            <a:srgbClr val="0053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DBB2209-368E-9140-2F1C-6A621C77D6D8}"/>
              </a:ext>
            </a:extLst>
          </p:cNvPr>
          <p:cNvSpPr txBox="1"/>
          <p:nvPr/>
        </p:nvSpPr>
        <p:spPr>
          <a:xfrm>
            <a:off x="1439444" y="5798171"/>
            <a:ext cx="4514400" cy="738664"/>
          </a:xfrm>
          <a:prstGeom prst="rect">
            <a:avLst/>
          </a:prstGeom>
          <a:noFill/>
        </p:spPr>
        <p:txBody>
          <a:bodyPr wrap="square">
            <a:spAutoFit/>
          </a:bodyPr>
          <a:lstStyle/>
          <a:p>
            <a:pPr marR="177800">
              <a:spcBef>
                <a:spcPts val="200"/>
              </a:spcBef>
              <a:spcAft>
                <a:spcPts val="0"/>
              </a:spcAft>
            </a:pPr>
            <a:r>
              <a:rPr lang="en-US" sz="1400" b="1">
                <a:solidFill>
                  <a:srgbClr val="000000"/>
                </a:solidFill>
                <a:effectLst/>
                <a:latin typeface=""/>
                <a:ea typeface="Tahoma" panose="020B0604030504040204" pitchFamily="34" charset="0"/>
                <a:cs typeface="Tahoma" panose="020B0604030504040204" pitchFamily="34" charset="0"/>
              </a:rPr>
              <a:t>Staying ahead of the curve: </a:t>
            </a:r>
            <a:r>
              <a:rPr lang="en-US" sz="1400">
                <a:solidFill>
                  <a:srgbClr val="000000"/>
                </a:solidFill>
                <a:effectLst/>
                <a:latin typeface=""/>
                <a:ea typeface="Tahoma" panose="020B0604030504040204" pitchFamily="34" charset="0"/>
                <a:cs typeface="Tahoma" panose="020B0604030504040204" pitchFamily="34" charset="0"/>
              </a:rPr>
              <a:t>Keep yourself informed the latest regulation to ensure compliance and success. </a:t>
            </a:r>
            <a:endParaRPr lang="en-GB" sz="1800">
              <a:effectLst/>
              <a:latin typeface=""/>
              <a:ea typeface="Tahoma" panose="020B0604030504040204" pitchFamily="34" charset="0"/>
              <a:cs typeface="Tahoma" panose="020B0604030504040204" pitchFamily="34" charset="0"/>
            </a:endParaRPr>
          </a:p>
        </p:txBody>
      </p:sp>
      <p:cxnSp>
        <p:nvCxnSpPr>
          <p:cNvPr id="29" name="Straight Connector 28">
            <a:extLst>
              <a:ext uri="{FF2B5EF4-FFF2-40B4-BE49-F238E27FC236}">
                <a16:creationId xmlns:a16="http://schemas.microsoft.com/office/drawing/2014/main" id="{A612E4EC-14CB-60B0-73F0-D04265AA4D65}"/>
              </a:ext>
            </a:extLst>
          </p:cNvPr>
          <p:cNvCxnSpPr>
            <a:cxnSpLocks/>
          </p:cNvCxnSpPr>
          <p:nvPr/>
        </p:nvCxnSpPr>
        <p:spPr>
          <a:xfrm>
            <a:off x="478506" y="5408495"/>
            <a:ext cx="5781175"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CC011E06-FBAE-21EB-893A-8C523111A45E}"/>
              </a:ext>
            </a:extLst>
          </p:cNvPr>
          <p:cNvSpPr txBox="1"/>
          <p:nvPr/>
        </p:nvSpPr>
        <p:spPr>
          <a:xfrm>
            <a:off x="1439444" y="7046285"/>
            <a:ext cx="4514400" cy="738664"/>
          </a:xfrm>
          <a:prstGeom prst="rect">
            <a:avLst/>
          </a:prstGeom>
          <a:noFill/>
        </p:spPr>
        <p:txBody>
          <a:bodyPr wrap="square">
            <a:spAutoFit/>
          </a:bodyPr>
          <a:lstStyle/>
          <a:p>
            <a:pPr marR="177800">
              <a:spcBef>
                <a:spcPts val="200"/>
              </a:spcBef>
              <a:spcAft>
                <a:spcPts val="0"/>
              </a:spcAft>
            </a:pPr>
            <a:r>
              <a:rPr lang="en-US" sz="1400" b="1">
                <a:solidFill>
                  <a:srgbClr val="000000"/>
                </a:solidFill>
                <a:effectLst/>
                <a:latin typeface=""/>
                <a:ea typeface="Tahoma" panose="020B0604030504040204" pitchFamily="34" charset="0"/>
                <a:cs typeface="Tahoma" panose="020B0604030504040204" pitchFamily="34" charset="0"/>
              </a:rPr>
              <a:t>Visible to more customers: </a:t>
            </a:r>
            <a:r>
              <a:rPr lang="en-US" sz="1400">
                <a:solidFill>
                  <a:srgbClr val="000000"/>
                </a:solidFill>
                <a:effectLst/>
                <a:latin typeface=""/>
                <a:ea typeface="Tahoma" panose="020B0604030504040204" pitchFamily="34" charset="0"/>
                <a:cs typeface="Tahoma" panose="020B0604030504040204" pitchFamily="34" charset="0"/>
              </a:rPr>
              <a:t>Registering as a supplier makes you visible to all buyers on the platform.</a:t>
            </a:r>
            <a:endParaRPr lang="en-GB" sz="1800">
              <a:effectLst/>
              <a:latin typeface=""/>
              <a:ea typeface="Tahoma" panose="020B0604030504040204" pitchFamily="34" charset="0"/>
              <a:cs typeface="Tahoma" panose="020B0604030504040204" pitchFamily="34" charset="0"/>
            </a:endParaRPr>
          </a:p>
        </p:txBody>
      </p:sp>
      <p:cxnSp>
        <p:nvCxnSpPr>
          <p:cNvPr id="36" name="Straight Connector 35">
            <a:extLst>
              <a:ext uri="{FF2B5EF4-FFF2-40B4-BE49-F238E27FC236}">
                <a16:creationId xmlns:a16="http://schemas.microsoft.com/office/drawing/2014/main" id="{F4B5C14A-7B4F-EED4-2F18-C0B40206F1A7}"/>
              </a:ext>
            </a:extLst>
          </p:cNvPr>
          <p:cNvCxnSpPr>
            <a:cxnSpLocks/>
          </p:cNvCxnSpPr>
          <p:nvPr/>
        </p:nvCxnSpPr>
        <p:spPr>
          <a:xfrm>
            <a:off x="478506" y="6723712"/>
            <a:ext cx="5781175"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77F50C67-23CA-BD98-DB39-55FACC0B9F41}"/>
              </a:ext>
            </a:extLst>
          </p:cNvPr>
          <p:cNvSpPr txBox="1"/>
          <p:nvPr/>
        </p:nvSpPr>
        <p:spPr>
          <a:xfrm>
            <a:off x="1439444" y="8294400"/>
            <a:ext cx="4514400" cy="523220"/>
          </a:xfrm>
          <a:prstGeom prst="rect">
            <a:avLst/>
          </a:prstGeom>
          <a:noFill/>
        </p:spPr>
        <p:txBody>
          <a:bodyPr wrap="square">
            <a:spAutoFit/>
          </a:bodyPr>
          <a:lstStyle/>
          <a:p>
            <a:pPr marR="177800">
              <a:spcBef>
                <a:spcPts val="200"/>
              </a:spcBef>
              <a:spcAft>
                <a:spcPts val="0"/>
              </a:spcAft>
            </a:pPr>
            <a:r>
              <a:rPr lang="en-US" sz="1400" b="1">
                <a:solidFill>
                  <a:srgbClr val="000000"/>
                </a:solidFill>
                <a:effectLst/>
                <a:latin typeface=""/>
                <a:ea typeface="Tahoma" panose="020B0604030504040204" pitchFamily="34" charset="0"/>
                <a:cs typeface="Tahoma" panose="020B0604030504040204" pitchFamily="34" charset="0"/>
              </a:rPr>
              <a:t>Gain Business Insights: </a:t>
            </a:r>
            <a:r>
              <a:rPr lang="en-US" sz="1400">
                <a:solidFill>
                  <a:srgbClr val="000000"/>
                </a:solidFill>
                <a:effectLst/>
                <a:latin typeface=""/>
                <a:ea typeface="Tahoma" panose="020B0604030504040204" pitchFamily="34" charset="0"/>
                <a:cs typeface="Tahoma" panose="020B0604030504040204" pitchFamily="34" charset="0"/>
              </a:rPr>
              <a:t>use FSQS to improve your businesses compliance</a:t>
            </a:r>
            <a:endParaRPr lang="en-GB" sz="1800">
              <a:effectLst/>
              <a:latin typeface=""/>
              <a:ea typeface="Tahoma" panose="020B0604030504040204" pitchFamily="34" charset="0"/>
              <a:cs typeface="Tahoma" panose="020B0604030504040204" pitchFamily="34" charset="0"/>
            </a:endParaRPr>
          </a:p>
        </p:txBody>
      </p:sp>
      <p:cxnSp>
        <p:nvCxnSpPr>
          <p:cNvPr id="43" name="Straight Connector 42">
            <a:extLst>
              <a:ext uri="{FF2B5EF4-FFF2-40B4-BE49-F238E27FC236}">
                <a16:creationId xmlns:a16="http://schemas.microsoft.com/office/drawing/2014/main" id="{2CF6E050-EEDC-0F30-EA38-B312B8CD2A11}"/>
              </a:ext>
            </a:extLst>
          </p:cNvPr>
          <p:cNvCxnSpPr>
            <a:cxnSpLocks/>
          </p:cNvCxnSpPr>
          <p:nvPr/>
        </p:nvCxnSpPr>
        <p:spPr>
          <a:xfrm>
            <a:off x="478506" y="8038929"/>
            <a:ext cx="5781175" cy="0"/>
          </a:xfrm>
          <a:prstGeom prst="line">
            <a:avLst/>
          </a:prstGeom>
          <a:ln>
            <a:solidFill>
              <a:schemeClr val="bg2"/>
            </a:solidFill>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2120644C-F939-1354-DBAB-70201C9C5B87}"/>
              </a:ext>
            </a:extLst>
          </p:cNvPr>
          <p:cNvSpPr txBox="1"/>
          <p:nvPr/>
        </p:nvSpPr>
        <p:spPr>
          <a:xfrm>
            <a:off x="355325" y="9101059"/>
            <a:ext cx="81523" cy="215444"/>
          </a:xfrm>
          <a:prstGeom prst="rect">
            <a:avLst/>
          </a:prstGeom>
          <a:noFill/>
        </p:spPr>
        <p:txBody>
          <a:bodyPr wrap="square" rtlCol="0">
            <a:spAutoFit/>
          </a:bodyPr>
          <a:lstStyle/>
          <a:p>
            <a:r>
              <a:rPr lang="en-GB" sz="800"/>
              <a:t>3</a:t>
            </a:r>
          </a:p>
        </p:txBody>
      </p:sp>
      <p:pic>
        <p:nvPicPr>
          <p:cNvPr id="48" name="Picture 47" descr="A red circle with white gears&#10;&#10;AI-generated content may be incorrect.">
            <a:extLst>
              <a:ext uri="{FF2B5EF4-FFF2-40B4-BE49-F238E27FC236}">
                <a16:creationId xmlns:a16="http://schemas.microsoft.com/office/drawing/2014/main" id="{A588597E-8FCA-B67A-468F-6D3F20685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506" y="3073348"/>
            <a:ext cx="720000" cy="720000"/>
          </a:xfrm>
          <a:prstGeom prst="rect">
            <a:avLst/>
          </a:prstGeom>
        </p:spPr>
      </p:pic>
      <p:pic>
        <p:nvPicPr>
          <p:cNvPr id="50" name="Picture 49" descr="A red circle with a white and red sign&#10;&#10;AI-generated content may be incorrect.">
            <a:extLst>
              <a:ext uri="{FF2B5EF4-FFF2-40B4-BE49-F238E27FC236}">
                <a16:creationId xmlns:a16="http://schemas.microsoft.com/office/drawing/2014/main" id="{1076F1D4-5002-989F-C41D-C3150946C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506" y="4353697"/>
            <a:ext cx="720000" cy="720000"/>
          </a:xfrm>
          <a:prstGeom prst="rect">
            <a:avLst/>
          </a:prstGeom>
        </p:spPr>
      </p:pic>
      <p:pic>
        <p:nvPicPr>
          <p:cNvPr id="52" name="Picture 51" descr="A red circle with a person running up to a graph&#10;&#10;AI-generated content may be incorrect.">
            <a:extLst>
              <a:ext uri="{FF2B5EF4-FFF2-40B4-BE49-F238E27FC236}">
                <a16:creationId xmlns:a16="http://schemas.microsoft.com/office/drawing/2014/main" id="{2D36A3D3-491F-1A7F-900D-01B15E3A87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8506" y="5634046"/>
            <a:ext cx="720000" cy="720000"/>
          </a:xfrm>
          <a:prstGeom prst="rect">
            <a:avLst/>
          </a:prstGeom>
        </p:spPr>
      </p:pic>
      <p:pic>
        <p:nvPicPr>
          <p:cNvPr id="54" name="Picture 53" descr="A red circle with a white eye and a circle&#10;&#10;AI-generated content may be incorrect.">
            <a:extLst>
              <a:ext uri="{FF2B5EF4-FFF2-40B4-BE49-F238E27FC236}">
                <a16:creationId xmlns:a16="http://schemas.microsoft.com/office/drawing/2014/main" id="{B5C0FD98-3D8E-E574-F8EA-CC88D67853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506" y="6914395"/>
            <a:ext cx="720000" cy="720000"/>
          </a:xfrm>
          <a:prstGeom prst="rect">
            <a:avLst/>
          </a:prstGeom>
        </p:spPr>
      </p:pic>
      <p:pic>
        <p:nvPicPr>
          <p:cNvPr id="56" name="Picture 55" descr="A red circle with a light bulb and a person inside&#10;&#10;AI-generated content may be incorrect.">
            <a:extLst>
              <a:ext uri="{FF2B5EF4-FFF2-40B4-BE49-F238E27FC236}">
                <a16:creationId xmlns:a16="http://schemas.microsoft.com/office/drawing/2014/main" id="{C379B63B-05F1-D867-01DD-D4149E4F6E4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506" y="8194745"/>
            <a:ext cx="720000" cy="720000"/>
          </a:xfrm>
          <a:prstGeom prst="rect">
            <a:avLst/>
          </a:prstGeom>
        </p:spPr>
      </p:pic>
      <p:pic>
        <p:nvPicPr>
          <p:cNvPr id="2" name="Picture 1" descr="A red and blue logo&#10;&#10;AI-generated content may be incorrect.">
            <a:extLst>
              <a:ext uri="{FF2B5EF4-FFF2-40B4-BE49-F238E27FC236}">
                <a16:creationId xmlns:a16="http://schemas.microsoft.com/office/drawing/2014/main" id="{8BF23C61-8FC9-D5BA-825C-BEDCB8A6D84C}"/>
              </a:ext>
            </a:extLst>
          </p:cNvPr>
          <p:cNvPicPr>
            <a:picLocks noChangeAspect="1"/>
          </p:cNvPicPr>
          <p:nvPr/>
        </p:nvPicPr>
        <p:blipFill>
          <a:blip r:embed="rId8"/>
          <a:stretch>
            <a:fillRect/>
          </a:stretch>
        </p:blipFill>
        <p:spPr>
          <a:xfrm>
            <a:off x="4158947" y="9009682"/>
            <a:ext cx="2467806" cy="720000"/>
          </a:xfrm>
          <a:prstGeom prst="rect">
            <a:avLst/>
          </a:prstGeom>
        </p:spPr>
      </p:pic>
    </p:spTree>
    <p:extLst>
      <p:ext uri="{BB962C8B-B14F-4D97-AF65-F5344CB8AC3E}">
        <p14:creationId xmlns:p14="http://schemas.microsoft.com/office/powerpoint/2010/main" val="2448089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DD4E-BC25-41D6-D19E-0DE4A6D5CF9F}"/>
              </a:ext>
            </a:extLst>
          </p:cNvPr>
          <p:cNvSpPr>
            <a:spLocks noGrp="1"/>
          </p:cNvSpPr>
          <p:nvPr>
            <p:ph type="title"/>
          </p:nvPr>
        </p:nvSpPr>
        <p:spPr>
          <a:xfrm>
            <a:off x="436849" y="4066833"/>
            <a:ext cx="4883296" cy="512985"/>
          </a:xfrm>
        </p:spPr>
        <p:txBody>
          <a:bodyPr anchor="t">
            <a:normAutofit/>
          </a:bodyPr>
          <a:lstStyle/>
          <a:p>
            <a:r>
              <a:rPr lang="en-GB" sz="2800" b="1">
                <a:solidFill>
                  <a:srgbClr val="00539F"/>
                </a:solidFill>
                <a:effectLst/>
                <a:latin typeface=""/>
                <a:ea typeface="Tahoma" panose="020B0604030504040204" pitchFamily="34" charset="0"/>
                <a:cs typeface="Tahoma" panose="020B0604030504040204" pitchFamily="34" charset="0"/>
              </a:rPr>
              <a:t>How FSQS Works</a:t>
            </a:r>
            <a:endParaRPr lang="en-GB" sz="2800">
              <a:solidFill>
                <a:srgbClr val="00539F"/>
              </a:solidFill>
              <a:latin typeface=""/>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EAAD25F9-AFEF-B6B4-C8FD-3E321EDC8B5E}"/>
              </a:ext>
            </a:extLst>
          </p:cNvPr>
          <p:cNvSpPr>
            <a:spLocks noGrp="1"/>
          </p:cNvSpPr>
          <p:nvPr>
            <p:ph idx="1"/>
          </p:nvPr>
        </p:nvSpPr>
        <p:spPr>
          <a:xfrm>
            <a:off x="477610" y="4574882"/>
            <a:ext cx="6025065" cy="512419"/>
          </a:xfrm>
        </p:spPr>
        <p:txBody>
          <a:bodyPr>
            <a:normAutofit lnSpcReduction="10000"/>
          </a:bodyPr>
          <a:lstStyle/>
          <a:p>
            <a:pPr marL="0" marR="177800" indent="0">
              <a:lnSpc>
                <a:spcPct val="100000"/>
              </a:lnSpc>
              <a:spcBef>
                <a:spcPts val="200"/>
              </a:spcBef>
              <a:spcAft>
                <a:spcPts val="200"/>
              </a:spcAft>
              <a:buNone/>
            </a:pPr>
            <a:r>
              <a:rPr lang="en-US" sz="1400">
                <a:solidFill>
                  <a:srgbClr val="000000"/>
                </a:solidFill>
                <a:effectLst/>
                <a:latin typeface=""/>
                <a:ea typeface="Tahoma" panose="020B0604030504040204" pitchFamily="34" charset="0"/>
                <a:cs typeface="Tahoma" panose="020B0604030504040204" pitchFamily="34" charset="0"/>
              </a:rPr>
              <a:t>FSQS is a two-stage process designed to match the level of oversight to the nature of services supplied.</a:t>
            </a:r>
            <a:endParaRPr lang="en-GB" sz="1400">
              <a:effectLst/>
              <a:latin typeface=""/>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5B003BD1-2994-6A50-E824-6F13BC77C2BC}"/>
              </a:ext>
            </a:extLst>
          </p:cNvPr>
          <p:cNvSpPr txBox="1"/>
          <p:nvPr/>
        </p:nvSpPr>
        <p:spPr>
          <a:xfrm>
            <a:off x="355325" y="9101059"/>
            <a:ext cx="81523" cy="215444"/>
          </a:xfrm>
          <a:prstGeom prst="rect">
            <a:avLst/>
          </a:prstGeom>
          <a:noFill/>
        </p:spPr>
        <p:txBody>
          <a:bodyPr wrap="square" rtlCol="0">
            <a:spAutoFit/>
          </a:bodyPr>
          <a:lstStyle/>
          <a:p>
            <a:r>
              <a:rPr lang="en-GB" sz="800"/>
              <a:t>4</a:t>
            </a:r>
          </a:p>
        </p:txBody>
      </p:sp>
      <p:sp>
        <p:nvSpPr>
          <p:cNvPr id="11" name="TextBox 10">
            <a:extLst>
              <a:ext uri="{FF2B5EF4-FFF2-40B4-BE49-F238E27FC236}">
                <a16:creationId xmlns:a16="http://schemas.microsoft.com/office/drawing/2014/main" id="{6DC02B45-26F4-A013-5F92-E674F96F0245}"/>
              </a:ext>
            </a:extLst>
          </p:cNvPr>
          <p:cNvSpPr txBox="1"/>
          <p:nvPr/>
        </p:nvSpPr>
        <p:spPr>
          <a:xfrm>
            <a:off x="308259" y="9369682"/>
            <a:ext cx="2153449" cy="215444"/>
          </a:xfrm>
          <a:prstGeom prst="rect">
            <a:avLst/>
          </a:prstGeom>
          <a:noFill/>
        </p:spPr>
        <p:txBody>
          <a:bodyPr wrap="square" rtlCol="0">
            <a:spAutoFit/>
          </a:bodyPr>
          <a:lstStyle/>
          <a:p>
            <a:r>
              <a:rPr lang="en-GB" sz="800"/>
              <a:t>Tesco Personal Finance</a:t>
            </a:r>
          </a:p>
        </p:txBody>
      </p:sp>
      <p:pic>
        <p:nvPicPr>
          <p:cNvPr id="14" name="Picture 13" descr="A person and baby working on a computer&#10;&#10;AI-generated content may be incorrect.">
            <a:extLst>
              <a:ext uri="{FF2B5EF4-FFF2-40B4-BE49-F238E27FC236}">
                <a16:creationId xmlns:a16="http://schemas.microsoft.com/office/drawing/2014/main" id="{34A17F21-8FBF-4978-E6F3-3DB48B59DC60}"/>
              </a:ext>
            </a:extLst>
          </p:cNvPr>
          <p:cNvPicPr>
            <a:picLocks noChangeAspect="1"/>
          </p:cNvPicPr>
          <p:nvPr/>
        </p:nvPicPr>
        <p:blipFill>
          <a:blip r:embed="rId2">
            <a:extLst>
              <a:ext uri="{28A0092B-C50C-407E-A947-70E740481C1C}">
                <a14:useLocalDpi xmlns:a14="http://schemas.microsoft.com/office/drawing/2010/main" val="0"/>
              </a:ext>
            </a:extLst>
          </a:blip>
          <a:srcRect t="11798" b="7465"/>
          <a:stretch>
            <a:fillRect/>
          </a:stretch>
        </p:blipFill>
        <p:spPr>
          <a:xfrm>
            <a:off x="0" y="0"/>
            <a:ext cx="6858000" cy="3693226"/>
          </a:xfrm>
          <a:prstGeom prst="rect">
            <a:avLst/>
          </a:prstGeom>
        </p:spPr>
      </p:pic>
      <p:grpSp>
        <p:nvGrpSpPr>
          <p:cNvPr id="18" name="Group 17">
            <a:extLst>
              <a:ext uri="{FF2B5EF4-FFF2-40B4-BE49-F238E27FC236}">
                <a16:creationId xmlns:a16="http://schemas.microsoft.com/office/drawing/2014/main" id="{C7BF8CE9-4C0A-C39E-9484-305D9286E442}"/>
              </a:ext>
            </a:extLst>
          </p:cNvPr>
          <p:cNvGrpSpPr/>
          <p:nvPr/>
        </p:nvGrpSpPr>
        <p:grpSpPr>
          <a:xfrm>
            <a:off x="583590" y="5375798"/>
            <a:ext cx="5690819" cy="411766"/>
            <a:chOff x="559840" y="6265954"/>
            <a:chExt cx="5690819" cy="411766"/>
          </a:xfrm>
        </p:grpSpPr>
        <p:sp>
          <p:nvSpPr>
            <p:cNvPr id="17" name="Rectangle 16">
              <a:extLst>
                <a:ext uri="{FF2B5EF4-FFF2-40B4-BE49-F238E27FC236}">
                  <a16:creationId xmlns:a16="http://schemas.microsoft.com/office/drawing/2014/main" id="{211305B7-50AA-93E2-0D8A-9F228F757D36}"/>
                </a:ext>
              </a:extLst>
            </p:cNvPr>
            <p:cNvSpPr/>
            <p:nvPr/>
          </p:nvSpPr>
          <p:spPr>
            <a:xfrm>
              <a:off x="559840" y="6265954"/>
              <a:ext cx="5370186" cy="291410"/>
            </a:xfrm>
            <a:prstGeom prst="rect">
              <a:avLst/>
            </a:prstGeom>
            <a:solidFill>
              <a:srgbClr val="0053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C3A151EF-B036-AED7-7336-8988F4759F82}"/>
                </a:ext>
              </a:extLst>
            </p:cNvPr>
            <p:cNvSpPr txBox="1">
              <a:spLocks/>
            </p:cNvSpPr>
            <p:nvPr/>
          </p:nvSpPr>
          <p:spPr>
            <a:xfrm>
              <a:off x="559840" y="6265954"/>
              <a:ext cx="5690819" cy="411766"/>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400" b="1">
                  <a:solidFill>
                    <a:schemeClr val="bg1"/>
                  </a:solidFill>
                  <a:latin typeface=""/>
                  <a:ea typeface="Tahoma" panose="020B0604030504040204" pitchFamily="34" charset="0"/>
                  <a:cs typeface="Tahoma" panose="020B0604030504040204" pitchFamily="34" charset="0"/>
                </a:rPr>
                <a:t>Stage 1: Profiling Questionnaire</a:t>
              </a:r>
              <a:endParaRPr lang="en-GB" sz="1400">
                <a:solidFill>
                  <a:schemeClr val="bg1"/>
                </a:solidFill>
                <a:latin typeface=""/>
                <a:ea typeface="Tahoma" panose="020B0604030504040204" pitchFamily="34" charset="0"/>
                <a:cs typeface="Tahoma" panose="020B0604030504040204" pitchFamily="34" charset="0"/>
              </a:endParaRPr>
            </a:p>
          </p:txBody>
        </p:sp>
      </p:grpSp>
      <p:sp>
        <p:nvSpPr>
          <p:cNvPr id="19" name="Content Placeholder 2">
            <a:extLst>
              <a:ext uri="{FF2B5EF4-FFF2-40B4-BE49-F238E27FC236}">
                <a16:creationId xmlns:a16="http://schemas.microsoft.com/office/drawing/2014/main" id="{585BAEAC-E370-D1DA-35B5-87BE77DC85C6}"/>
              </a:ext>
            </a:extLst>
          </p:cNvPr>
          <p:cNvSpPr txBox="1">
            <a:spLocks/>
          </p:cNvSpPr>
          <p:nvPr/>
        </p:nvSpPr>
        <p:spPr>
          <a:xfrm>
            <a:off x="520895" y="5748124"/>
            <a:ext cx="6025065" cy="8070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177800" indent="0">
              <a:lnSpc>
                <a:spcPct val="100000"/>
              </a:lnSpc>
              <a:spcBef>
                <a:spcPts val="200"/>
              </a:spcBef>
              <a:spcAft>
                <a:spcPts val="200"/>
              </a:spcAft>
              <a:buFont typeface="Arial" panose="020B0604020202020204" pitchFamily="34" charset="0"/>
              <a:buNone/>
            </a:pPr>
            <a:r>
              <a:rPr lang="en-US" sz="1400">
                <a:solidFill>
                  <a:srgbClr val="000000"/>
                </a:solidFill>
                <a:latin typeface=""/>
                <a:ea typeface="Tahoma" panose="020B0604030504040204" pitchFamily="34" charset="0"/>
                <a:cs typeface="Tahoma" panose="020B0604030504040204" pitchFamily="34" charset="0"/>
              </a:rPr>
              <a:t>You’ll receive an email invite from Hellios to complete a short online questionnaire (around one hour). This provides basic </a:t>
            </a:r>
            <a:r>
              <a:rPr lang="en-US" sz="1400" err="1">
                <a:solidFill>
                  <a:srgbClr val="000000"/>
                </a:solidFill>
                <a:latin typeface=""/>
                <a:ea typeface="Tahoma" panose="020B0604030504040204" pitchFamily="34" charset="0"/>
                <a:cs typeface="Tahoma" panose="020B0604030504040204" pitchFamily="34" charset="0"/>
              </a:rPr>
              <a:t>organisational</a:t>
            </a:r>
            <a:r>
              <a:rPr lang="en-US" sz="1400">
                <a:solidFill>
                  <a:srgbClr val="000000"/>
                </a:solidFill>
                <a:latin typeface=""/>
                <a:ea typeface="Tahoma" panose="020B0604030504040204" pitchFamily="34" charset="0"/>
                <a:cs typeface="Tahoma" panose="020B0604030504040204" pitchFamily="34" charset="0"/>
              </a:rPr>
              <a:t> information and determines whether Stage 2 is required.</a:t>
            </a:r>
            <a:endParaRPr lang="en-GB" sz="1400">
              <a:latin typeface=""/>
              <a:ea typeface="Tahoma" panose="020B0604030504040204" pitchFamily="34" charset="0"/>
              <a:cs typeface="Tahoma" panose="020B0604030504040204" pitchFamily="34" charset="0"/>
            </a:endParaRPr>
          </a:p>
        </p:txBody>
      </p:sp>
      <p:sp>
        <p:nvSpPr>
          <p:cNvPr id="20" name="Rectangle 19">
            <a:extLst>
              <a:ext uri="{FF2B5EF4-FFF2-40B4-BE49-F238E27FC236}">
                <a16:creationId xmlns:a16="http://schemas.microsoft.com/office/drawing/2014/main" id="{93C1CA1B-1B97-C1B4-E60C-91070425C26F}"/>
              </a:ext>
            </a:extLst>
          </p:cNvPr>
          <p:cNvSpPr/>
          <p:nvPr/>
        </p:nvSpPr>
        <p:spPr>
          <a:xfrm>
            <a:off x="0" y="0"/>
            <a:ext cx="6858000" cy="111108"/>
          </a:xfrm>
          <a:prstGeom prst="rect">
            <a:avLst/>
          </a:prstGeom>
          <a:solidFill>
            <a:srgbClr val="0053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AA75FB8-6357-566E-A616-167A8D638995}"/>
              </a:ext>
            </a:extLst>
          </p:cNvPr>
          <p:cNvGrpSpPr/>
          <p:nvPr/>
        </p:nvGrpSpPr>
        <p:grpSpPr>
          <a:xfrm>
            <a:off x="583590" y="6799108"/>
            <a:ext cx="5690819" cy="411766"/>
            <a:chOff x="559840" y="6265954"/>
            <a:chExt cx="5690819" cy="411766"/>
          </a:xfrm>
        </p:grpSpPr>
        <p:sp>
          <p:nvSpPr>
            <p:cNvPr id="5" name="Rectangle 4">
              <a:extLst>
                <a:ext uri="{FF2B5EF4-FFF2-40B4-BE49-F238E27FC236}">
                  <a16:creationId xmlns:a16="http://schemas.microsoft.com/office/drawing/2014/main" id="{F56073FF-76AE-4798-6FC0-1313E6A1D46A}"/>
                </a:ext>
              </a:extLst>
            </p:cNvPr>
            <p:cNvSpPr/>
            <p:nvPr/>
          </p:nvSpPr>
          <p:spPr>
            <a:xfrm>
              <a:off x="559840" y="6265954"/>
              <a:ext cx="5331600" cy="291410"/>
            </a:xfrm>
            <a:prstGeom prst="rect">
              <a:avLst/>
            </a:prstGeom>
            <a:solidFill>
              <a:srgbClr val="0053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A556E41-E40E-47BA-8D39-45354081FE8F}"/>
                </a:ext>
              </a:extLst>
            </p:cNvPr>
            <p:cNvSpPr txBox="1">
              <a:spLocks/>
            </p:cNvSpPr>
            <p:nvPr/>
          </p:nvSpPr>
          <p:spPr>
            <a:xfrm>
              <a:off x="559840" y="6265954"/>
              <a:ext cx="5690819" cy="411766"/>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400" b="1">
                  <a:solidFill>
                    <a:schemeClr val="bg1"/>
                  </a:solidFill>
                  <a:latin typeface=""/>
                  <a:ea typeface="Tahoma" panose="020B0604030504040204" pitchFamily="34" charset="0"/>
                  <a:cs typeface="Tahoma" panose="020B0604030504040204" pitchFamily="34" charset="0"/>
                </a:rPr>
                <a:t>Stage 2 Qualification</a:t>
              </a:r>
              <a:endParaRPr lang="en-GB" sz="1400">
                <a:solidFill>
                  <a:schemeClr val="bg1"/>
                </a:solidFill>
                <a:latin typeface=""/>
                <a:ea typeface="Tahoma" panose="020B0604030504040204" pitchFamily="34" charset="0"/>
                <a:cs typeface="Tahoma" panose="020B0604030504040204" pitchFamily="34" charset="0"/>
              </a:endParaRPr>
            </a:p>
          </p:txBody>
        </p:sp>
      </p:grpSp>
      <p:sp>
        <p:nvSpPr>
          <p:cNvPr id="8" name="Content Placeholder 2">
            <a:extLst>
              <a:ext uri="{FF2B5EF4-FFF2-40B4-BE49-F238E27FC236}">
                <a16:creationId xmlns:a16="http://schemas.microsoft.com/office/drawing/2014/main" id="{839822B3-2E68-5569-68C5-2C41A39210D5}"/>
              </a:ext>
            </a:extLst>
          </p:cNvPr>
          <p:cNvSpPr txBox="1">
            <a:spLocks/>
          </p:cNvSpPr>
          <p:nvPr/>
        </p:nvSpPr>
        <p:spPr>
          <a:xfrm>
            <a:off x="520894" y="7132388"/>
            <a:ext cx="6025065" cy="149209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177800" indent="0">
              <a:lnSpc>
                <a:spcPct val="100000"/>
              </a:lnSpc>
              <a:spcBef>
                <a:spcPts val="200"/>
              </a:spcBef>
              <a:spcAft>
                <a:spcPts val="200"/>
              </a:spcAft>
              <a:buFont typeface="Arial" panose="020B0604020202020204" pitchFamily="34" charset="0"/>
              <a:buNone/>
            </a:pPr>
            <a:r>
              <a:rPr lang="en-US" sz="1400">
                <a:solidFill>
                  <a:srgbClr val="000000"/>
                </a:solidFill>
                <a:latin typeface=""/>
                <a:ea typeface="Tahoma" panose="020B0604030504040204" pitchFamily="34" charset="0"/>
                <a:cs typeface="Tahoma" panose="020B0604030504040204" pitchFamily="34" charset="0"/>
              </a:rPr>
              <a:t>If your services involve higher regulatory or operational risk - for example, handling customer data or supporting critical operations, you will be asked to complete a more detailed questionnaire and upload supporting evidence where needed. </a:t>
            </a:r>
            <a:endParaRPr lang="en-GB" sz="1400">
              <a:latin typeface=""/>
              <a:ea typeface="Tahoma" panose="020B0604030504040204" pitchFamily="34" charset="0"/>
              <a:cs typeface="Tahoma" panose="020B0604030504040204" pitchFamily="34" charset="0"/>
            </a:endParaRPr>
          </a:p>
        </p:txBody>
      </p:sp>
      <p:pic>
        <p:nvPicPr>
          <p:cNvPr id="9" name="Picture 8" descr="A red and blue logo&#10;&#10;AI-generated content may be incorrect.">
            <a:extLst>
              <a:ext uri="{FF2B5EF4-FFF2-40B4-BE49-F238E27FC236}">
                <a16:creationId xmlns:a16="http://schemas.microsoft.com/office/drawing/2014/main" id="{5D0DC1F3-C661-6FC3-5941-10F2D2423DCE}"/>
              </a:ext>
            </a:extLst>
          </p:cNvPr>
          <p:cNvPicPr>
            <a:picLocks noChangeAspect="1"/>
          </p:cNvPicPr>
          <p:nvPr/>
        </p:nvPicPr>
        <p:blipFill>
          <a:blip r:embed="rId3"/>
          <a:stretch>
            <a:fillRect/>
          </a:stretch>
        </p:blipFill>
        <p:spPr>
          <a:xfrm>
            <a:off x="4158947" y="9009682"/>
            <a:ext cx="2467806" cy="720000"/>
          </a:xfrm>
          <a:prstGeom prst="rect">
            <a:avLst/>
          </a:prstGeom>
        </p:spPr>
      </p:pic>
    </p:spTree>
    <p:extLst>
      <p:ext uri="{BB962C8B-B14F-4D97-AF65-F5344CB8AC3E}">
        <p14:creationId xmlns:p14="http://schemas.microsoft.com/office/powerpoint/2010/main" val="3658725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C8D5F2B-07BB-CB79-DA8C-502605F7D3BF}"/>
              </a:ext>
            </a:extLst>
          </p:cNvPr>
          <p:cNvGraphicFramePr>
            <a:graphicFrameLocks noGrp="1"/>
          </p:cNvGraphicFramePr>
          <p:nvPr>
            <p:extLst>
              <p:ext uri="{D42A27DB-BD31-4B8C-83A1-F6EECF244321}">
                <p14:modId xmlns:p14="http://schemas.microsoft.com/office/powerpoint/2010/main" val="2923764747"/>
              </p:ext>
            </p:extLst>
          </p:nvPr>
        </p:nvGraphicFramePr>
        <p:xfrm>
          <a:off x="592940" y="1395299"/>
          <a:ext cx="5793460" cy="2709310"/>
        </p:xfrm>
        <a:graphic>
          <a:graphicData uri="http://schemas.openxmlformats.org/drawingml/2006/table">
            <a:tbl>
              <a:tblPr>
                <a:tableStyleId>{5C22544A-7EE6-4342-B048-85BDC9FD1C3A}</a:tableStyleId>
              </a:tblPr>
              <a:tblGrid>
                <a:gridCol w="1448365">
                  <a:extLst>
                    <a:ext uri="{9D8B030D-6E8A-4147-A177-3AD203B41FA5}">
                      <a16:colId xmlns:a16="http://schemas.microsoft.com/office/drawing/2014/main" val="1470668034"/>
                    </a:ext>
                  </a:extLst>
                </a:gridCol>
                <a:gridCol w="1448365">
                  <a:extLst>
                    <a:ext uri="{9D8B030D-6E8A-4147-A177-3AD203B41FA5}">
                      <a16:colId xmlns:a16="http://schemas.microsoft.com/office/drawing/2014/main" val="2818319949"/>
                    </a:ext>
                  </a:extLst>
                </a:gridCol>
                <a:gridCol w="1448365">
                  <a:extLst>
                    <a:ext uri="{9D8B030D-6E8A-4147-A177-3AD203B41FA5}">
                      <a16:colId xmlns:a16="http://schemas.microsoft.com/office/drawing/2014/main" val="1771590250"/>
                    </a:ext>
                  </a:extLst>
                </a:gridCol>
                <a:gridCol w="1448365">
                  <a:extLst>
                    <a:ext uri="{9D8B030D-6E8A-4147-A177-3AD203B41FA5}">
                      <a16:colId xmlns:a16="http://schemas.microsoft.com/office/drawing/2014/main" val="1196904619"/>
                    </a:ext>
                  </a:extLst>
                </a:gridCol>
              </a:tblGrid>
              <a:tr h="541862">
                <a:tc>
                  <a:txBody>
                    <a:bodyPr/>
                    <a:lstStyle/>
                    <a:p>
                      <a:pPr marL="0" indent="0" algn="ctr">
                        <a:lnSpc>
                          <a:spcPct val="100000"/>
                        </a:lnSpc>
                        <a:spcBef>
                          <a:spcPts val="200"/>
                        </a:spcBef>
                        <a:spcAft>
                          <a:spcPts val="200"/>
                        </a:spcAft>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Anti-Bribery</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Bef>
                          <a:spcPts val="200"/>
                        </a:spcBef>
                        <a:spcAft>
                          <a:spcPts val="200"/>
                        </a:spcAft>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Sanctions</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Bef>
                          <a:spcPts val="200"/>
                        </a:spcBef>
                        <a:spcAft>
                          <a:spcPts val="200"/>
                        </a:spcAft>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Remuneration</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spcBef>
                          <a:spcPts val="200"/>
                        </a:spcBef>
                        <a:spcAft>
                          <a:spcPts val="200"/>
                        </a:spcAft>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Customer Treatment</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021943"/>
                  </a:ext>
                </a:extLst>
              </a:tr>
              <a:tr h="541862">
                <a:tc>
                  <a:txBody>
                    <a:bodyPr/>
                    <a:lstStyle/>
                    <a:p>
                      <a:pPr marL="0" indent="0" algn="ctr">
                        <a:lnSpc>
                          <a:spcPct val="100000"/>
                        </a:lnSpc>
                        <a:spcBef>
                          <a:spcPts val="200"/>
                        </a:spcBef>
                        <a:spcAft>
                          <a:spcPts val="200"/>
                        </a:spcAft>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Products &amp;</a:t>
                      </a:r>
                      <a:br>
                        <a:rPr lang="en-GB" sz="1100">
                          <a:effectLst/>
                          <a:latin typeface=""/>
                          <a:ea typeface="Tahoma" panose="020B0604030504040204" pitchFamily="34" charset="0"/>
                          <a:cs typeface="Tahoma" panose="020B0604030504040204" pitchFamily="34" charset="0"/>
                        </a:rPr>
                      </a:br>
                      <a:r>
                        <a:rPr lang="en-GB" sz="1100">
                          <a:effectLst/>
                          <a:latin typeface=""/>
                          <a:ea typeface="Tahoma" panose="020B0604030504040204" pitchFamily="34" charset="0"/>
                          <a:cs typeface="Tahoma" panose="020B0604030504040204" pitchFamily="34" charset="0"/>
                        </a:rPr>
                        <a:t>Sales</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Anti-Money Laundering</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Health &amp;</a:t>
                      </a:r>
                      <a:br>
                        <a:rPr lang="en-GB" sz="1100">
                          <a:effectLst/>
                          <a:latin typeface=""/>
                          <a:ea typeface="Tahoma" panose="020B0604030504040204" pitchFamily="34" charset="0"/>
                          <a:cs typeface="Tahoma" panose="020B0604030504040204" pitchFamily="34" charset="0"/>
                        </a:rPr>
                      </a:br>
                      <a:r>
                        <a:rPr lang="en-GB" sz="1100">
                          <a:effectLst/>
                          <a:latin typeface=""/>
                          <a:ea typeface="Tahoma" panose="020B0604030504040204" pitchFamily="34" charset="0"/>
                          <a:cs typeface="Tahoma" panose="020B0604030504040204" pitchFamily="34" charset="0"/>
                        </a:rPr>
                        <a:t>Safety</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Whistleblowing</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9663958"/>
                  </a:ext>
                </a:extLst>
              </a:tr>
              <a:tr h="541862">
                <a:tc>
                  <a:txBody>
                    <a:bodyPr/>
                    <a:lstStyle/>
                    <a:p>
                      <a:pPr marL="0" indent="0" algn="ctr">
                        <a:lnSpc>
                          <a:spcPct val="100000"/>
                        </a:lnSpc>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Business Continuity</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 Information Security</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Cyber</a:t>
                      </a:r>
                      <a:br>
                        <a:rPr lang="en-GB" sz="1100">
                          <a:effectLst/>
                          <a:latin typeface=""/>
                          <a:ea typeface="Tahoma" panose="020B0604030504040204" pitchFamily="34" charset="0"/>
                          <a:cs typeface="Tahoma" panose="020B0604030504040204" pitchFamily="34" charset="0"/>
                        </a:rPr>
                      </a:br>
                      <a:r>
                        <a:rPr lang="en-GB" sz="1100">
                          <a:effectLst/>
                          <a:latin typeface=""/>
                          <a:ea typeface="Tahoma" panose="020B0604030504040204" pitchFamily="34" charset="0"/>
                          <a:cs typeface="Tahoma" panose="020B0604030504040204" pitchFamily="34" charset="0"/>
                        </a:rPr>
                        <a:t>Security</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Records Management</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16429493"/>
                  </a:ext>
                </a:extLst>
              </a:tr>
              <a:tr h="541862">
                <a:tc>
                  <a:txBody>
                    <a:bodyPr/>
                    <a:lstStyle/>
                    <a:p>
                      <a:pPr marL="0" indent="0" algn="ctr">
                        <a:lnSpc>
                          <a:spcPct val="100000"/>
                        </a:lnSpc>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Diversity &amp; Inclusion</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Environmental</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Data Management</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GDPR</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3705199"/>
                  </a:ext>
                </a:extLst>
              </a:tr>
              <a:tr h="541862">
                <a:tc>
                  <a:txBody>
                    <a:bodyPr/>
                    <a:lstStyle/>
                    <a:p>
                      <a:pPr marL="0" indent="0" algn="ctr">
                        <a:lnSpc>
                          <a:spcPct val="100000"/>
                        </a:lnSpc>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Physical</a:t>
                      </a:r>
                      <a:br>
                        <a:rPr lang="en-GB" sz="1100">
                          <a:effectLst/>
                          <a:latin typeface=""/>
                          <a:ea typeface="Tahoma" panose="020B0604030504040204" pitchFamily="34" charset="0"/>
                          <a:cs typeface="Tahoma" panose="020B0604030504040204" pitchFamily="34" charset="0"/>
                        </a:rPr>
                      </a:br>
                      <a:r>
                        <a:rPr lang="en-GB" sz="1100">
                          <a:effectLst/>
                          <a:latin typeface=""/>
                          <a:ea typeface="Tahoma" panose="020B0604030504040204" pitchFamily="34" charset="0"/>
                          <a:cs typeface="Tahoma" panose="020B0604030504040204" pitchFamily="34" charset="0"/>
                        </a:rPr>
                        <a:t>Security</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Operational Resiliency</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IT Asset Management</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lnSpc>
                          <a:spcPct val="100000"/>
                        </a:lnSpc>
                        <a:buFont typeface="Arial" panose="020B0604020202020204" pitchFamily="34" charset="0"/>
                        <a:buNone/>
                      </a:pPr>
                      <a:r>
                        <a:rPr lang="en-GB" sz="1100">
                          <a:effectLst/>
                          <a:latin typeface=""/>
                          <a:ea typeface="Tahoma" panose="020B0604030504040204" pitchFamily="34" charset="0"/>
                          <a:cs typeface="Tahoma" panose="020B0604030504040204" pitchFamily="34" charset="0"/>
                        </a:rPr>
                        <a:t>Conduct </a:t>
                      </a:r>
                      <a:br>
                        <a:rPr lang="en-GB" sz="1100">
                          <a:effectLst/>
                          <a:latin typeface=""/>
                          <a:ea typeface="Tahoma" panose="020B0604030504040204" pitchFamily="34" charset="0"/>
                          <a:cs typeface="Tahoma" panose="020B0604030504040204" pitchFamily="34" charset="0"/>
                        </a:rPr>
                      </a:br>
                      <a:r>
                        <a:rPr lang="en-GB" sz="1100">
                          <a:effectLst/>
                          <a:latin typeface=""/>
                          <a:ea typeface="Tahoma" panose="020B0604030504040204" pitchFamily="34" charset="0"/>
                          <a:cs typeface="Tahoma" panose="020B0604030504040204" pitchFamily="34" charset="0"/>
                        </a:rPr>
                        <a:t>Risk</a:t>
                      </a:r>
                      <a:endParaRPr lang="en-GB" sz="2000">
                        <a:effectLst/>
                        <a:latin typeface=""/>
                        <a:ea typeface="Tahoma" panose="020B0604030504040204" pitchFamily="34" charset="0"/>
                        <a:cs typeface="Tahoma" panose="020B0604030504040204" pitchFamily="34" charset="0"/>
                      </a:endParaRPr>
                    </a:p>
                  </a:txBody>
                  <a:tcPr marL="68580" marR="6858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6118778"/>
                  </a:ext>
                </a:extLst>
              </a:tr>
            </a:tbl>
          </a:graphicData>
        </a:graphic>
      </p:graphicFrame>
      <p:sp>
        <p:nvSpPr>
          <p:cNvPr id="7" name="TextBox 6">
            <a:extLst>
              <a:ext uri="{FF2B5EF4-FFF2-40B4-BE49-F238E27FC236}">
                <a16:creationId xmlns:a16="http://schemas.microsoft.com/office/drawing/2014/main" id="{EE52700E-5A4D-3050-D0AB-CC09771E0D8D}"/>
              </a:ext>
            </a:extLst>
          </p:cNvPr>
          <p:cNvSpPr txBox="1"/>
          <p:nvPr/>
        </p:nvSpPr>
        <p:spPr>
          <a:xfrm>
            <a:off x="355325" y="9101059"/>
            <a:ext cx="81523" cy="215444"/>
          </a:xfrm>
          <a:prstGeom prst="rect">
            <a:avLst/>
          </a:prstGeom>
          <a:noFill/>
        </p:spPr>
        <p:txBody>
          <a:bodyPr wrap="square" rtlCol="0">
            <a:spAutoFit/>
          </a:bodyPr>
          <a:lstStyle/>
          <a:p>
            <a:r>
              <a:rPr lang="en-GB" sz="800"/>
              <a:t>5</a:t>
            </a:r>
          </a:p>
        </p:txBody>
      </p:sp>
      <p:grpSp>
        <p:nvGrpSpPr>
          <p:cNvPr id="23" name="Group 22">
            <a:extLst>
              <a:ext uri="{FF2B5EF4-FFF2-40B4-BE49-F238E27FC236}">
                <a16:creationId xmlns:a16="http://schemas.microsoft.com/office/drawing/2014/main" id="{44573C19-729E-9E22-2D46-B3C42C27A485}"/>
              </a:ext>
            </a:extLst>
          </p:cNvPr>
          <p:cNvGrpSpPr/>
          <p:nvPr/>
        </p:nvGrpSpPr>
        <p:grpSpPr>
          <a:xfrm>
            <a:off x="594000" y="500341"/>
            <a:ext cx="5792400" cy="411766"/>
            <a:chOff x="559840" y="6265954"/>
            <a:chExt cx="5792400" cy="411766"/>
          </a:xfrm>
        </p:grpSpPr>
        <p:sp>
          <p:nvSpPr>
            <p:cNvPr id="25" name="Rectangle 24">
              <a:extLst>
                <a:ext uri="{FF2B5EF4-FFF2-40B4-BE49-F238E27FC236}">
                  <a16:creationId xmlns:a16="http://schemas.microsoft.com/office/drawing/2014/main" id="{29086F3D-DD62-8330-6DEE-2D0322AD5F6B}"/>
                </a:ext>
              </a:extLst>
            </p:cNvPr>
            <p:cNvSpPr/>
            <p:nvPr/>
          </p:nvSpPr>
          <p:spPr>
            <a:xfrm>
              <a:off x="559840" y="6265954"/>
              <a:ext cx="5792400" cy="291410"/>
            </a:xfrm>
            <a:prstGeom prst="rect">
              <a:avLst/>
            </a:prstGeom>
            <a:solidFill>
              <a:srgbClr val="0053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1">
              <a:extLst>
                <a:ext uri="{FF2B5EF4-FFF2-40B4-BE49-F238E27FC236}">
                  <a16:creationId xmlns:a16="http://schemas.microsoft.com/office/drawing/2014/main" id="{B875BECE-1DF4-AF7A-C64D-C6BE198C414A}"/>
                </a:ext>
              </a:extLst>
            </p:cNvPr>
            <p:cNvSpPr txBox="1">
              <a:spLocks/>
            </p:cNvSpPr>
            <p:nvPr/>
          </p:nvSpPr>
          <p:spPr>
            <a:xfrm>
              <a:off x="559840" y="6265954"/>
              <a:ext cx="5690819" cy="411766"/>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400" b="1">
                  <a:solidFill>
                    <a:schemeClr val="bg1"/>
                  </a:solidFill>
                  <a:latin typeface=""/>
                  <a:ea typeface="Tahoma" panose="020B0604030504040204" pitchFamily="34" charset="0"/>
                  <a:cs typeface="Tahoma" panose="020B0604030504040204" pitchFamily="34" charset="0"/>
                </a:rPr>
                <a:t>Stage 2 Qualification</a:t>
              </a:r>
              <a:endParaRPr lang="en-GB" sz="1400">
                <a:solidFill>
                  <a:schemeClr val="bg1"/>
                </a:solidFill>
                <a:latin typeface=""/>
                <a:ea typeface="Tahoma" panose="020B0604030504040204" pitchFamily="34" charset="0"/>
                <a:cs typeface="Tahoma" panose="020B0604030504040204" pitchFamily="34" charset="0"/>
              </a:endParaRPr>
            </a:p>
          </p:txBody>
        </p:sp>
      </p:grpSp>
      <p:sp>
        <p:nvSpPr>
          <p:cNvPr id="29" name="Content Placeholder 2">
            <a:extLst>
              <a:ext uri="{FF2B5EF4-FFF2-40B4-BE49-F238E27FC236}">
                <a16:creationId xmlns:a16="http://schemas.microsoft.com/office/drawing/2014/main" id="{D6AA1611-906F-C86B-5F5C-78C3DDD933C1}"/>
              </a:ext>
            </a:extLst>
          </p:cNvPr>
          <p:cNvSpPr txBox="1">
            <a:spLocks/>
          </p:cNvSpPr>
          <p:nvPr/>
        </p:nvSpPr>
        <p:spPr>
          <a:xfrm>
            <a:off x="593529" y="995695"/>
            <a:ext cx="5792400" cy="406256"/>
          </a:xfrm>
          <a:prstGeom prst="rect">
            <a:avLst/>
          </a:prstGeom>
          <a:ln>
            <a:solidFill>
              <a:schemeClr val="bg1"/>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177800" indent="0">
              <a:lnSpc>
                <a:spcPct val="100000"/>
              </a:lnSpc>
              <a:spcBef>
                <a:spcPts val="200"/>
              </a:spcBef>
              <a:spcAft>
                <a:spcPts val="200"/>
              </a:spcAft>
              <a:buFont typeface="Arial" panose="020B0604020202020204" pitchFamily="34" charset="0"/>
              <a:buNone/>
            </a:pPr>
            <a:r>
              <a:rPr lang="en-US" sz="1400">
                <a:latin typeface=""/>
                <a:ea typeface="Tahoma" panose="020B0604030504040204" pitchFamily="34" charset="0"/>
                <a:cs typeface="Tahoma" panose="020B0604030504040204" pitchFamily="34" charset="0"/>
              </a:rPr>
              <a:t>Stage 2 typically covers areas such as:</a:t>
            </a:r>
            <a:endParaRPr lang="en-GB" sz="1400">
              <a:latin typeface=""/>
              <a:ea typeface="Tahoma" panose="020B0604030504040204" pitchFamily="34" charset="0"/>
              <a:cs typeface="Tahoma" panose="020B0604030504040204" pitchFamily="34" charset="0"/>
            </a:endParaRPr>
          </a:p>
        </p:txBody>
      </p:sp>
      <p:sp>
        <p:nvSpPr>
          <p:cNvPr id="31" name="TextBox 30">
            <a:extLst>
              <a:ext uri="{FF2B5EF4-FFF2-40B4-BE49-F238E27FC236}">
                <a16:creationId xmlns:a16="http://schemas.microsoft.com/office/drawing/2014/main" id="{A6092C28-6F0C-CCD6-57B1-9ECC635722DF}"/>
              </a:ext>
            </a:extLst>
          </p:cNvPr>
          <p:cNvSpPr txBox="1"/>
          <p:nvPr/>
        </p:nvSpPr>
        <p:spPr>
          <a:xfrm>
            <a:off x="308259" y="9369682"/>
            <a:ext cx="2153449" cy="215444"/>
          </a:xfrm>
          <a:prstGeom prst="rect">
            <a:avLst/>
          </a:prstGeom>
          <a:noFill/>
        </p:spPr>
        <p:txBody>
          <a:bodyPr wrap="square" rtlCol="0">
            <a:spAutoFit/>
          </a:bodyPr>
          <a:lstStyle/>
          <a:p>
            <a:r>
              <a:rPr lang="en-GB" sz="800"/>
              <a:t>Tesco Personal Finance</a:t>
            </a:r>
          </a:p>
        </p:txBody>
      </p:sp>
      <p:sp>
        <p:nvSpPr>
          <p:cNvPr id="37" name="Content Placeholder 2">
            <a:extLst>
              <a:ext uri="{FF2B5EF4-FFF2-40B4-BE49-F238E27FC236}">
                <a16:creationId xmlns:a16="http://schemas.microsoft.com/office/drawing/2014/main" id="{3AD96013-D3CB-0C64-55F0-74474E196412}"/>
              </a:ext>
            </a:extLst>
          </p:cNvPr>
          <p:cNvSpPr txBox="1">
            <a:spLocks/>
          </p:cNvSpPr>
          <p:nvPr/>
        </p:nvSpPr>
        <p:spPr>
          <a:xfrm>
            <a:off x="592940" y="4192181"/>
            <a:ext cx="5792400" cy="64826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177800" indent="0">
              <a:lnSpc>
                <a:spcPct val="100000"/>
              </a:lnSpc>
              <a:spcBef>
                <a:spcPts val="200"/>
              </a:spcBef>
              <a:spcAft>
                <a:spcPts val="200"/>
              </a:spcAft>
              <a:buFont typeface="Arial" panose="020B0604020202020204" pitchFamily="34" charset="0"/>
              <a:buNone/>
            </a:pPr>
            <a:r>
              <a:rPr lang="en-US" sz="1400">
                <a:solidFill>
                  <a:srgbClr val="000000"/>
                </a:solidFill>
                <a:latin typeface=""/>
                <a:ea typeface="Tahoma" panose="020B0604030504040204" pitchFamily="34" charset="0"/>
                <a:cs typeface="Tahoma" panose="020B0604030504040204" pitchFamily="34" charset="0"/>
              </a:rPr>
              <a:t>The process uses clear, selectable answer options and does </a:t>
            </a:r>
            <a:r>
              <a:rPr lang="en-US" sz="1400" b="1">
                <a:solidFill>
                  <a:srgbClr val="000000"/>
                </a:solidFill>
                <a:latin typeface=""/>
                <a:ea typeface="Tahoma" panose="020B0604030504040204" pitchFamily="34" charset="0"/>
                <a:cs typeface="Tahoma" panose="020B0604030504040204" pitchFamily="34" charset="0"/>
              </a:rPr>
              <a:t>not</a:t>
            </a:r>
            <a:r>
              <a:rPr lang="en-US" sz="1400">
                <a:solidFill>
                  <a:srgbClr val="000000"/>
                </a:solidFill>
                <a:latin typeface=""/>
                <a:ea typeface="Tahoma" panose="020B0604030504040204" pitchFamily="34" charset="0"/>
                <a:cs typeface="Tahoma" panose="020B0604030504040204" pitchFamily="34" charset="0"/>
              </a:rPr>
              <a:t> require proprietary, pricing, or contractual information.</a:t>
            </a:r>
            <a:endParaRPr lang="en-GB" sz="1400">
              <a:latin typeface=""/>
              <a:ea typeface="Tahoma" panose="020B0604030504040204" pitchFamily="34" charset="0"/>
              <a:cs typeface="Tahoma" panose="020B0604030504040204" pitchFamily="34" charset="0"/>
            </a:endParaRPr>
          </a:p>
        </p:txBody>
      </p:sp>
      <p:sp>
        <p:nvSpPr>
          <p:cNvPr id="39" name="Rectangle 38">
            <a:extLst>
              <a:ext uri="{FF2B5EF4-FFF2-40B4-BE49-F238E27FC236}">
                <a16:creationId xmlns:a16="http://schemas.microsoft.com/office/drawing/2014/main" id="{095AA9D0-60A9-D9F4-41E6-5DF56A96CD12}"/>
              </a:ext>
            </a:extLst>
          </p:cNvPr>
          <p:cNvSpPr/>
          <p:nvPr/>
        </p:nvSpPr>
        <p:spPr>
          <a:xfrm>
            <a:off x="0" y="0"/>
            <a:ext cx="6858000" cy="111108"/>
          </a:xfrm>
          <a:prstGeom prst="rect">
            <a:avLst/>
          </a:prstGeom>
          <a:solidFill>
            <a:srgbClr val="0053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3E60F258-10B3-0517-FD5A-FF6AC3CA92FE}"/>
              </a:ext>
            </a:extLst>
          </p:cNvPr>
          <p:cNvGrpSpPr/>
          <p:nvPr/>
        </p:nvGrpSpPr>
        <p:grpSpPr>
          <a:xfrm>
            <a:off x="592940" y="5230800"/>
            <a:ext cx="5792400" cy="411766"/>
            <a:chOff x="559840" y="6265954"/>
            <a:chExt cx="5792400" cy="411766"/>
          </a:xfrm>
        </p:grpSpPr>
        <p:sp>
          <p:nvSpPr>
            <p:cNvPr id="3" name="Rectangle 2">
              <a:extLst>
                <a:ext uri="{FF2B5EF4-FFF2-40B4-BE49-F238E27FC236}">
                  <a16:creationId xmlns:a16="http://schemas.microsoft.com/office/drawing/2014/main" id="{BB4931F2-C252-D07E-FA03-803F698D6522}"/>
                </a:ext>
              </a:extLst>
            </p:cNvPr>
            <p:cNvSpPr/>
            <p:nvPr/>
          </p:nvSpPr>
          <p:spPr>
            <a:xfrm>
              <a:off x="559840" y="6265954"/>
              <a:ext cx="5792400" cy="291410"/>
            </a:xfrm>
            <a:prstGeom prst="rect">
              <a:avLst/>
            </a:prstGeom>
            <a:solidFill>
              <a:srgbClr val="0053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E992EB1A-B2D9-4325-9034-63701AC2A4FB}"/>
                </a:ext>
              </a:extLst>
            </p:cNvPr>
            <p:cNvSpPr txBox="1">
              <a:spLocks/>
            </p:cNvSpPr>
            <p:nvPr/>
          </p:nvSpPr>
          <p:spPr>
            <a:xfrm>
              <a:off x="559840" y="6265954"/>
              <a:ext cx="5690819" cy="411766"/>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400" b="1">
                  <a:solidFill>
                    <a:schemeClr val="bg1"/>
                  </a:solidFill>
                  <a:latin typeface=""/>
                  <a:ea typeface="Tahoma" panose="020B0604030504040204" pitchFamily="34" charset="0"/>
                  <a:cs typeface="Tahoma" panose="020B0604030504040204" pitchFamily="34" charset="0"/>
                </a:rPr>
                <a:t>Additional Assurance</a:t>
              </a:r>
              <a:endParaRPr lang="en-GB" sz="1400">
                <a:solidFill>
                  <a:schemeClr val="bg1"/>
                </a:solidFill>
                <a:latin typeface=""/>
                <a:ea typeface="Tahoma" panose="020B0604030504040204" pitchFamily="34" charset="0"/>
                <a:cs typeface="Tahoma" panose="020B0604030504040204" pitchFamily="34" charset="0"/>
              </a:endParaRPr>
            </a:p>
          </p:txBody>
        </p:sp>
      </p:grpSp>
      <p:sp>
        <p:nvSpPr>
          <p:cNvPr id="6" name="Content Placeholder 2">
            <a:extLst>
              <a:ext uri="{FF2B5EF4-FFF2-40B4-BE49-F238E27FC236}">
                <a16:creationId xmlns:a16="http://schemas.microsoft.com/office/drawing/2014/main" id="{623DA89E-540B-EFC1-C2C1-7D5B1FC8D3BB}"/>
              </a:ext>
            </a:extLst>
          </p:cNvPr>
          <p:cNvSpPr txBox="1">
            <a:spLocks/>
          </p:cNvSpPr>
          <p:nvPr/>
        </p:nvSpPr>
        <p:spPr>
          <a:xfrm>
            <a:off x="592940" y="5710287"/>
            <a:ext cx="5792400" cy="8890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177800" indent="0">
              <a:lnSpc>
                <a:spcPct val="100000"/>
              </a:lnSpc>
              <a:spcBef>
                <a:spcPts val="200"/>
              </a:spcBef>
              <a:spcAft>
                <a:spcPts val="200"/>
              </a:spcAft>
              <a:buFont typeface="Arial" panose="020B0604020202020204" pitchFamily="34" charset="0"/>
              <a:buNone/>
            </a:pPr>
            <a:r>
              <a:rPr lang="en-US" sz="1400">
                <a:solidFill>
                  <a:srgbClr val="000000"/>
                </a:solidFill>
                <a:latin typeface=""/>
                <a:ea typeface="Tahoma" panose="020B0604030504040204" pitchFamily="34" charset="0"/>
                <a:cs typeface="Tahoma" panose="020B0604030504040204" pitchFamily="34" charset="0"/>
              </a:rPr>
              <a:t>Following Stage 2, Tesco Personal Finance may request further assessment - such as a Stage 3 review or an onsite audit - depending on the nature of the relationship and the associated risk.</a:t>
            </a:r>
            <a:endParaRPr lang="en-GB" sz="1400">
              <a:latin typeface=""/>
              <a:ea typeface="Tahoma" panose="020B0604030504040204" pitchFamily="34" charset="0"/>
              <a:cs typeface="Tahoma" panose="020B0604030504040204" pitchFamily="34" charset="0"/>
            </a:endParaRPr>
          </a:p>
        </p:txBody>
      </p:sp>
      <p:grpSp>
        <p:nvGrpSpPr>
          <p:cNvPr id="8" name="Group 7">
            <a:extLst>
              <a:ext uri="{FF2B5EF4-FFF2-40B4-BE49-F238E27FC236}">
                <a16:creationId xmlns:a16="http://schemas.microsoft.com/office/drawing/2014/main" id="{96D052EF-AFF0-9D40-1B08-C89698906396}"/>
              </a:ext>
            </a:extLst>
          </p:cNvPr>
          <p:cNvGrpSpPr/>
          <p:nvPr/>
        </p:nvGrpSpPr>
        <p:grpSpPr>
          <a:xfrm>
            <a:off x="592940" y="6987600"/>
            <a:ext cx="5792400" cy="411766"/>
            <a:chOff x="559840" y="6265954"/>
            <a:chExt cx="5792400" cy="411766"/>
          </a:xfrm>
        </p:grpSpPr>
        <p:sp>
          <p:nvSpPr>
            <p:cNvPr id="9" name="Rectangle 8">
              <a:extLst>
                <a:ext uri="{FF2B5EF4-FFF2-40B4-BE49-F238E27FC236}">
                  <a16:creationId xmlns:a16="http://schemas.microsoft.com/office/drawing/2014/main" id="{BD2BBE1B-3FDE-3EB2-E7A3-83E934FC42FD}"/>
                </a:ext>
              </a:extLst>
            </p:cNvPr>
            <p:cNvSpPr/>
            <p:nvPr/>
          </p:nvSpPr>
          <p:spPr>
            <a:xfrm>
              <a:off x="559840" y="6265954"/>
              <a:ext cx="5792400" cy="291410"/>
            </a:xfrm>
            <a:prstGeom prst="rect">
              <a:avLst/>
            </a:prstGeom>
            <a:solidFill>
              <a:srgbClr val="0053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77C64CA9-4D98-4292-C5AD-73E648694FDD}"/>
                </a:ext>
              </a:extLst>
            </p:cNvPr>
            <p:cNvSpPr txBox="1">
              <a:spLocks/>
            </p:cNvSpPr>
            <p:nvPr/>
          </p:nvSpPr>
          <p:spPr>
            <a:xfrm>
              <a:off x="559840" y="6265954"/>
              <a:ext cx="5690819" cy="411766"/>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1400" b="1">
                  <a:solidFill>
                    <a:schemeClr val="bg1"/>
                  </a:solidFill>
                  <a:latin typeface=""/>
                  <a:ea typeface="Tahoma" panose="020B0604030504040204" pitchFamily="34" charset="0"/>
                  <a:cs typeface="Tahoma" panose="020B0604030504040204" pitchFamily="34" charset="0"/>
                </a:rPr>
                <a:t>Fees</a:t>
              </a:r>
              <a:endParaRPr lang="en-GB" sz="1400">
                <a:solidFill>
                  <a:schemeClr val="bg1"/>
                </a:solidFill>
                <a:latin typeface=""/>
                <a:ea typeface="Tahoma" panose="020B0604030504040204" pitchFamily="34" charset="0"/>
                <a:cs typeface="Tahoma" panose="020B0604030504040204" pitchFamily="34" charset="0"/>
              </a:endParaRPr>
            </a:p>
          </p:txBody>
        </p:sp>
      </p:grpSp>
      <p:sp>
        <p:nvSpPr>
          <p:cNvPr id="11" name="Content Placeholder 2">
            <a:extLst>
              <a:ext uri="{FF2B5EF4-FFF2-40B4-BE49-F238E27FC236}">
                <a16:creationId xmlns:a16="http://schemas.microsoft.com/office/drawing/2014/main" id="{FE8FD021-0116-5A5C-5B20-9A1A4B6E7628}"/>
              </a:ext>
            </a:extLst>
          </p:cNvPr>
          <p:cNvSpPr txBox="1">
            <a:spLocks/>
          </p:cNvSpPr>
          <p:nvPr/>
        </p:nvSpPr>
        <p:spPr>
          <a:xfrm>
            <a:off x="594000" y="7471330"/>
            <a:ext cx="5792400" cy="1830631"/>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177800" indent="0">
              <a:lnSpc>
                <a:spcPct val="100000"/>
              </a:lnSpc>
              <a:spcBef>
                <a:spcPts val="200"/>
              </a:spcBef>
              <a:spcAft>
                <a:spcPts val="200"/>
              </a:spcAft>
              <a:buFont typeface="Arial" panose="020B0604020202020204" pitchFamily="34" charset="0"/>
              <a:buNone/>
            </a:pPr>
            <a:r>
              <a:rPr lang="en-US" sz="1400">
                <a:solidFill>
                  <a:srgbClr val="000000"/>
                </a:solidFill>
                <a:latin typeface=""/>
                <a:ea typeface="Tahoma" panose="020B0604030504040204" pitchFamily="34" charset="0"/>
                <a:cs typeface="Tahoma" panose="020B0604030504040204" pitchFamily="34" charset="0"/>
              </a:rPr>
              <a:t>FSQS is jointly funded by participating buying organisations and larger suppliers. SMEs (small or micro enterprises) are fully subsidised and pay no registration fee.</a:t>
            </a:r>
          </a:p>
          <a:p>
            <a:pPr marL="0" marR="177800" indent="0">
              <a:lnSpc>
                <a:spcPct val="100000"/>
              </a:lnSpc>
              <a:spcBef>
                <a:spcPts val="200"/>
              </a:spcBef>
              <a:spcAft>
                <a:spcPts val="200"/>
              </a:spcAft>
              <a:buFont typeface="Arial" panose="020B0604020202020204" pitchFamily="34" charset="0"/>
              <a:buNone/>
            </a:pPr>
            <a:endParaRPr lang="en-US" sz="1400">
              <a:solidFill>
                <a:srgbClr val="000000"/>
              </a:solidFill>
              <a:latin typeface=""/>
              <a:ea typeface="Tahoma" panose="020B0604030504040204" pitchFamily="34" charset="0"/>
              <a:cs typeface="Tahoma" panose="020B0604030504040204" pitchFamily="34" charset="0"/>
            </a:endParaRPr>
          </a:p>
          <a:p>
            <a:pPr marL="0" marR="177800" indent="0">
              <a:lnSpc>
                <a:spcPct val="100000"/>
              </a:lnSpc>
              <a:spcBef>
                <a:spcPts val="200"/>
              </a:spcBef>
              <a:spcAft>
                <a:spcPts val="200"/>
              </a:spcAft>
              <a:buNone/>
            </a:pPr>
            <a:r>
              <a:rPr lang="en-US" sz="1400">
                <a:solidFill>
                  <a:srgbClr val="000000"/>
                </a:solidFill>
                <a:latin typeface=""/>
                <a:ea typeface="Tahoma" panose="020B0604030504040204" pitchFamily="34" charset="0"/>
                <a:cs typeface="Tahoma" panose="020B0604030504040204" pitchFamily="34" charset="0"/>
              </a:rPr>
              <a:t>For full details, please refer to the </a:t>
            </a:r>
            <a:r>
              <a:rPr lang="en-GB" sz="1400">
                <a:hlinkClick r:id="rId2"/>
              </a:rPr>
              <a:t>FSQS Fees Page</a:t>
            </a:r>
            <a:endParaRPr lang="en-US" sz="1400">
              <a:solidFill>
                <a:srgbClr val="000000"/>
              </a:solidFill>
              <a:latin typeface=""/>
              <a:ea typeface="Tahoma" panose="020B0604030504040204" pitchFamily="34" charset="0"/>
              <a:cs typeface="Tahoma" panose="020B0604030504040204" pitchFamily="34" charset="0"/>
            </a:endParaRPr>
          </a:p>
        </p:txBody>
      </p:sp>
      <p:pic>
        <p:nvPicPr>
          <p:cNvPr id="12" name="Picture 11" descr="A red and blue logo&#10;&#10;AI-generated content may be incorrect.">
            <a:extLst>
              <a:ext uri="{FF2B5EF4-FFF2-40B4-BE49-F238E27FC236}">
                <a16:creationId xmlns:a16="http://schemas.microsoft.com/office/drawing/2014/main" id="{9D1EBE3A-F49C-8379-C1A6-103C97CB533A}"/>
              </a:ext>
            </a:extLst>
          </p:cNvPr>
          <p:cNvPicPr>
            <a:picLocks noChangeAspect="1"/>
          </p:cNvPicPr>
          <p:nvPr/>
        </p:nvPicPr>
        <p:blipFill>
          <a:blip r:embed="rId3"/>
          <a:stretch>
            <a:fillRect/>
          </a:stretch>
        </p:blipFill>
        <p:spPr>
          <a:xfrm>
            <a:off x="4158947" y="9009682"/>
            <a:ext cx="2467806" cy="720000"/>
          </a:xfrm>
          <a:prstGeom prst="rect">
            <a:avLst/>
          </a:prstGeom>
        </p:spPr>
      </p:pic>
    </p:spTree>
    <p:extLst>
      <p:ext uri="{BB962C8B-B14F-4D97-AF65-F5344CB8AC3E}">
        <p14:creationId xmlns:p14="http://schemas.microsoft.com/office/powerpoint/2010/main" val="35044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62F8E-F5BF-E930-0EEC-DB380962E598}"/>
              </a:ext>
            </a:extLst>
          </p:cNvPr>
          <p:cNvSpPr>
            <a:spLocks noGrp="1"/>
          </p:cNvSpPr>
          <p:nvPr>
            <p:ph idx="1"/>
          </p:nvPr>
        </p:nvSpPr>
        <p:spPr>
          <a:xfrm>
            <a:off x="416467" y="5815756"/>
            <a:ext cx="6025065" cy="933387"/>
          </a:xfrm>
        </p:spPr>
        <p:txBody>
          <a:bodyPr>
            <a:normAutofit lnSpcReduction="10000"/>
          </a:bodyPr>
          <a:lstStyle/>
          <a:p>
            <a:pPr marL="174625" indent="-174625" fontAlgn="base">
              <a:buNone/>
            </a:pPr>
            <a:r>
              <a:rPr lang="en-US" sz="1400" b="0" i="0">
                <a:solidFill>
                  <a:srgbClr val="000000"/>
                </a:solidFill>
                <a:effectLst/>
                <a:latin typeface=""/>
                <a:ea typeface="Tahoma" panose="020B0604030504040204" pitchFamily="34" charset="0"/>
                <a:cs typeface="Tahoma" panose="020B0604030504040204" pitchFamily="34" charset="0"/>
              </a:rPr>
              <a:t>•	Stage 1 – this typically takes no longer than a couple of hours to complete</a:t>
            </a:r>
          </a:p>
          <a:p>
            <a:pPr marL="174625" indent="-174625" fontAlgn="base">
              <a:buNone/>
            </a:pPr>
            <a:r>
              <a:rPr lang="en-US" sz="1400" b="0" i="0">
                <a:solidFill>
                  <a:srgbClr val="000000"/>
                </a:solidFill>
                <a:effectLst/>
                <a:latin typeface=""/>
                <a:ea typeface="Tahoma" panose="020B0604030504040204" pitchFamily="34" charset="0"/>
                <a:cs typeface="Tahoma" panose="020B0604030504040204" pitchFamily="34" charset="0"/>
              </a:rPr>
              <a:t>•	Stage 2 – Completion time greatly varies depending on the time taken to collate documentation</a:t>
            </a:r>
          </a:p>
          <a:p>
            <a:pPr marL="174625" indent="-174625" fontAlgn="base">
              <a:buNone/>
            </a:pPr>
            <a:endParaRPr lang="en-US" sz="1400" b="0" i="0">
              <a:solidFill>
                <a:srgbClr val="000000"/>
              </a:solidFill>
              <a:effectLst/>
              <a:latin typeface=""/>
              <a:ea typeface="Tahoma" panose="020B0604030504040204" pitchFamily="34" charset="0"/>
              <a:cs typeface="Tahoma" panose="020B0604030504040204" pitchFamily="34" charset="0"/>
            </a:endParaRPr>
          </a:p>
        </p:txBody>
      </p:sp>
      <p:sp>
        <p:nvSpPr>
          <p:cNvPr id="14" name="TextBox 13">
            <a:extLst>
              <a:ext uri="{FF2B5EF4-FFF2-40B4-BE49-F238E27FC236}">
                <a16:creationId xmlns:a16="http://schemas.microsoft.com/office/drawing/2014/main" id="{2B03367F-1046-B6D5-4BFB-337D609D05F3}"/>
              </a:ext>
            </a:extLst>
          </p:cNvPr>
          <p:cNvSpPr txBox="1"/>
          <p:nvPr/>
        </p:nvSpPr>
        <p:spPr>
          <a:xfrm>
            <a:off x="355325" y="9101059"/>
            <a:ext cx="81523" cy="215444"/>
          </a:xfrm>
          <a:prstGeom prst="rect">
            <a:avLst/>
          </a:prstGeom>
          <a:noFill/>
        </p:spPr>
        <p:txBody>
          <a:bodyPr wrap="square" rtlCol="0">
            <a:spAutoFit/>
          </a:bodyPr>
          <a:lstStyle/>
          <a:p>
            <a:r>
              <a:rPr lang="en-GB" sz="800"/>
              <a:t>6</a:t>
            </a:r>
          </a:p>
        </p:txBody>
      </p:sp>
      <p:sp>
        <p:nvSpPr>
          <p:cNvPr id="11" name="Title 1">
            <a:extLst>
              <a:ext uri="{FF2B5EF4-FFF2-40B4-BE49-F238E27FC236}">
                <a16:creationId xmlns:a16="http://schemas.microsoft.com/office/drawing/2014/main" id="{12EA1CD8-B348-A5C9-C9E5-2AA93F8FD534}"/>
              </a:ext>
            </a:extLst>
          </p:cNvPr>
          <p:cNvSpPr txBox="1">
            <a:spLocks/>
          </p:cNvSpPr>
          <p:nvPr/>
        </p:nvSpPr>
        <p:spPr>
          <a:xfrm>
            <a:off x="436849" y="5146581"/>
            <a:ext cx="4883296" cy="51298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800" b="1">
                <a:solidFill>
                  <a:srgbClr val="00539F"/>
                </a:solidFill>
                <a:latin typeface=""/>
                <a:ea typeface="Tahoma" panose="020B0604030504040204" pitchFamily="34" charset="0"/>
                <a:cs typeface="Tahoma" panose="020B0604030504040204" pitchFamily="34" charset="0"/>
              </a:rPr>
              <a:t>Timelines</a:t>
            </a:r>
            <a:endParaRPr lang="en-GB" sz="2800">
              <a:solidFill>
                <a:srgbClr val="00539F"/>
              </a:solidFill>
              <a:latin typeface=""/>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EB6C724D-78A5-54DF-CC12-E32B0DD25D67}"/>
              </a:ext>
            </a:extLst>
          </p:cNvPr>
          <p:cNvSpPr txBox="1"/>
          <p:nvPr/>
        </p:nvSpPr>
        <p:spPr>
          <a:xfrm>
            <a:off x="308259" y="9369682"/>
            <a:ext cx="2153449" cy="215444"/>
          </a:xfrm>
          <a:prstGeom prst="rect">
            <a:avLst/>
          </a:prstGeom>
          <a:noFill/>
        </p:spPr>
        <p:txBody>
          <a:bodyPr wrap="square" rtlCol="0">
            <a:spAutoFit/>
          </a:bodyPr>
          <a:lstStyle/>
          <a:p>
            <a:r>
              <a:rPr lang="en-GB" sz="800"/>
              <a:t>Tesco Personal Finance</a:t>
            </a:r>
          </a:p>
        </p:txBody>
      </p:sp>
      <p:pic>
        <p:nvPicPr>
          <p:cNvPr id="18" name="Picture 17" descr="A person and person talking at a table&#10;&#10;AI-generated content may be incorrect.">
            <a:extLst>
              <a:ext uri="{FF2B5EF4-FFF2-40B4-BE49-F238E27FC236}">
                <a16:creationId xmlns:a16="http://schemas.microsoft.com/office/drawing/2014/main" id="{BDD5B7E1-EBBC-C5EE-FF95-2537E96D14DB}"/>
              </a:ext>
            </a:extLst>
          </p:cNvPr>
          <p:cNvPicPr>
            <a:picLocks noChangeAspect="1"/>
          </p:cNvPicPr>
          <p:nvPr/>
        </p:nvPicPr>
        <p:blipFill>
          <a:blip r:embed="rId2">
            <a:extLst>
              <a:ext uri="{28A0092B-C50C-407E-A947-70E740481C1C}">
                <a14:useLocalDpi xmlns:a14="http://schemas.microsoft.com/office/drawing/2010/main" val="0"/>
              </a:ext>
            </a:extLst>
          </a:blip>
          <a:srcRect b="89"/>
          <a:stretch>
            <a:fillRect/>
          </a:stretch>
        </p:blipFill>
        <p:spPr>
          <a:xfrm>
            <a:off x="0" y="0"/>
            <a:ext cx="6858000" cy="4569353"/>
          </a:xfrm>
          <a:prstGeom prst="rect">
            <a:avLst/>
          </a:prstGeom>
        </p:spPr>
      </p:pic>
      <p:sp>
        <p:nvSpPr>
          <p:cNvPr id="4" name="TextBox 3">
            <a:extLst>
              <a:ext uri="{FF2B5EF4-FFF2-40B4-BE49-F238E27FC236}">
                <a16:creationId xmlns:a16="http://schemas.microsoft.com/office/drawing/2014/main" id="{5E0DCCBA-91E1-60D6-1B31-1D61D9F76CB9}"/>
              </a:ext>
            </a:extLst>
          </p:cNvPr>
          <p:cNvSpPr txBox="1"/>
          <p:nvPr/>
        </p:nvSpPr>
        <p:spPr>
          <a:xfrm>
            <a:off x="436848" y="6802322"/>
            <a:ext cx="6239723" cy="2031325"/>
          </a:xfrm>
          <a:prstGeom prst="rect">
            <a:avLst/>
          </a:prstGeom>
          <a:noFill/>
        </p:spPr>
        <p:txBody>
          <a:bodyPr wrap="square">
            <a:spAutoFit/>
          </a:bodyPr>
          <a:lstStyle/>
          <a:p>
            <a:pPr marL="174625" indent="-174625" fontAlgn="base">
              <a:buNone/>
            </a:pPr>
            <a:r>
              <a:rPr lang="en-US" sz="1400" b="0" i="0">
                <a:solidFill>
                  <a:srgbClr val="000000"/>
                </a:solidFill>
                <a:effectLst/>
                <a:latin typeface=""/>
                <a:ea typeface="Tahoma" panose="020B0604030504040204" pitchFamily="34" charset="0"/>
                <a:cs typeface="Tahoma" panose="020B0604030504040204" pitchFamily="34" charset="0"/>
              </a:rPr>
              <a:t>You have up to 8 weeks to complete the questionnaire including time for validation </a:t>
            </a:r>
          </a:p>
          <a:p>
            <a:pPr marL="174625" indent="-174625" fontAlgn="base">
              <a:buNone/>
            </a:pPr>
            <a:endParaRPr lang="en-US" sz="1400" b="0" i="0">
              <a:solidFill>
                <a:srgbClr val="000000"/>
              </a:solidFill>
              <a:effectLst/>
              <a:latin typeface=""/>
              <a:ea typeface="Tahoma" panose="020B0604030504040204" pitchFamily="34" charset="0"/>
              <a:cs typeface="Tahoma" panose="020B0604030504040204" pitchFamily="34" charset="0"/>
            </a:endParaRPr>
          </a:p>
          <a:p>
            <a:pPr marL="174625" indent="-174625" fontAlgn="base">
              <a:buNone/>
            </a:pPr>
            <a:r>
              <a:rPr lang="en-US" sz="1400" b="0" i="0">
                <a:solidFill>
                  <a:srgbClr val="000000"/>
                </a:solidFill>
                <a:effectLst/>
                <a:latin typeface=""/>
                <a:ea typeface="Tahoma" panose="020B0604030504040204" pitchFamily="34" charset="0"/>
                <a:cs typeface="Tahoma" panose="020B0604030504040204" pitchFamily="34" charset="0"/>
              </a:rPr>
              <a:t>•	</a:t>
            </a:r>
            <a:r>
              <a:rPr lang="en-US" sz="1400" b="1" i="0">
                <a:solidFill>
                  <a:srgbClr val="000000"/>
                </a:solidFill>
                <a:effectLst/>
                <a:latin typeface=""/>
                <a:ea typeface="Tahoma" panose="020B0604030504040204" pitchFamily="34" charset="0"/>
                <a:cs typeface="Tahoma" panose="020B0604030504040204" pitchFamily="34" charset="0"/>
              </a:rPr>
              <a:t>Existing suppliers: </a:t>
            </a:r>
            <a:r>
              <a:rPr lang="en-US" sz="1400" b="0" i="0">
                <a:solidFill>
                  <a:srgbClr val="000000"/>
                </a:solidFill>
                <a:effectLst/>
                <a:latin typeface=""/>
                <a:ea typeface="Tahoma" panose="020B0604030504040204" pitchFamily="34" charset="0"/>
                <a:cs typeface="Tahoma" panose="020B0604030504040204" pitchFamily="34" charset="0"/>
              </a:rPr>
              <a:t>Up to eight weeks for first time registration.</a:t>
            </a:r>
          </a:p>
          <a:p>
            <a:pPr marL="174625" indent="-174625" fontAlgn="base">
              <a:buNone/>
            </a:pPr>
            <a:r>
              <a:rPr lang="en-US" sz="1400" b="0" i="0">
                <a:solidFill>
                  <a:srgbClr val="000000"/>
                </a:solidFill>
                <a:effectLst/>
                <a:latin typeface=""/>
                <a:ea typeface="Tahoma" panose="020B0604030504040204" pitchFamily="34" charset="0"/>
                <a:cs typeface="Tahoma" panose="020B0604030504040204" pitchFamily="34" charset="0"/>
              </a:rPr>
              <a:t>•	</a:t>
            </a:r>
            <a:r>
              <a:rPr lang="en-US" sz="1400" b="1" i="0">
                <a:solidFill>
                  <a:srgbClr val="000000"/>
                </a:solidFill>
                <a:effectLst/>
                <a:latin typeface=""/>
                <a:ea typeface="Tahoma" panose="020B0604030504040204" pitchFamily="34" charset="0"/>
                <a:cs typeface="Tahoma" panose="020B0604030504040204" pitchFamily="34" charset="0"/>
              </a:rPr>
              <a:t>New suppliers / bidding activity: </a:t>
            </a:r>
            <a:r>
              <a:rPr lang="en-US" sz="1400" b="0" i="0">
                <a:solidFill>
                  <a:srgbClr val="000000"/>
                </a:solidFill>
                <a:effectLst/>
                <a:latin typeface=""/>
                <a:ea typeface="Tahoma" panose="020B0604030504040204" pitchFamily="34" charset="0"/>
                <a:cs typeface="Tahoma" panose="020B0604030504040204" pitchFamily="34" charset="0"/>
              </a:rPr>
              <a:t>Timelines may be shorter to align with procurement schedules.</a:t>
            </a:r>
          </a:p>
          <a:p>
            <a:pPr marL="174625" indent="-174625" fontAlgn="base">
              <a:buNone/>
            </a:pPr>
            <a:endParaRPr lang="en-US" sz="1400" b="0" i="0">
              <a:solidFill>
                <a:srgbClr val="000000"/>
              </a:solidFill>
              <a:effectLst/>
              <a:latin typeface=""/>
              <a:ea typeface="Tahoma" panose="020B0604030504040204" pitchFamily="34" charset="0"/>
              <a:cs typeface="Tahoma" panose="020B0604030504040204" pitchFamily="34" charset="0"/>
            </a:endParaRPr>
          </a:p>
          <a:p>
            <a:pPr marL="0" indent="0" fontAlgn="base">
              <a:buNone/>
            </a:pPr>
            <a:r>
              <a:rPr lang="en-US" sz="1400" b="0" i="0">
                <a:solidFill>
                  <a:srgbClr val="000000"/>
                </a:solidFill>
                <a:effectLst/>
                <a:latin typeface=""/>
                <a:ea typeface="Tahoma" panose="020B0604030504040204" pitchFamily="34" charset="0"/>
                <a:cs typeface="Tahoma" panose="020B0604030504040204" pitchFamily="34" charset="0"/>
              </a:rPr>
              <a:t>Hellios will confirm deadlines for each stage in your FSQS communication emails.</a:t>
            </a:r>
          </a:p>
        </p:txBody>
      </p:sp>
      <p:pic>
        <p:nvPicPr>
          <p:cNvPr id="2" name="Picture 1" descr="A red and blue logo&#10;&#10;AI-generated content may be incorrect.">
            <a:extLst>
              <a:ext uri="{FF2B5EF4-FFF2-40B4-BE49-F238E27FC236}">
                <a16:creationId xmlns:a16="http://schemas.microsoft.com/office/drawing/2014/main" id="{663062BF-840F-E013-DF84-810D4FB648FC}"/>
              </a:ext>
            </a:extLst>
          </p:cNvPr>
          <p:cNvPicPr>
            <a:picLocks noChangeAspect="1"/>
          </p:cNvPicPr>
          <p:nvPr/>
        </p:nvPicPr>
        <p:blipFill>
          <a:blip r:embed="rId3"/>
          <a:stretch>
            <a:fillRect/>
          </a:stretch>
        </p:blipFill>
        <p:spPr>
          <a:xfrm>
            <a:off x="4158947" y="9009682"/>
            <a:ext cx="2467806" cy="720000"/>
          </a:xfrm>
          <a:prstGeom prst="rect">
            <a:avLst/>
          </a:prstGeom>
        </p:spPr>
      </p:pic>
    </p:spTree>
    <p:extLst>
      <p:ext uri="{BB962C8B-B14F-4D97-AF65-F5344CB8AC3E}">
        <p14:creationId xmlns:p14="http://schemas.microsoft.com/office/powerpoint/2010/main" val="3747096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AEDEAB-3D94-8722-B0B4-3093BCB479A4}"/>
              </a:ext>
            </a:extLst>
          </p:cNvPr>
          <p:cNvSpPr>
            <a:spLocks noGrp="1"/>
          </p:cNvSpPr>
          <p:nvPr>
            <p:ph idx="1"/>
          </p:nvPr>
        </p:nvSpPr>
        <p:spPr>
          <a:xfrm>
            <a:off x="436848" y="1073617"/>
            <a:ext cx="6084978" cy="8511509"/>
          </a:xfrm>
        </p:spPr>
        <p:txBody>
          <a:bodyPr>
            <a:normAutofit/>
          </a:bodyPr>
          <a:lstStyle/>
          <a:p>
            <a:pPr marL="342900" indent="-342900" algn="l" rtl="0" fontAlgn="base">
              <a:buAutoNum type="arabicPeriod"/>
            </a:pPr>
            <a:r>
              <a:rPr lang="en-US" sz="1600" b="1" i="0">
                <a:solidFill>
                  <a:srgbClr val="00539F"/>
                </a:solidFill>
                <a:effectLst/>
                <a:latin typeface=""/>
                <a:ea typeface="Tahoma" panose="020B0604030504040204" pitchFamily="34" charset="0"/>
                <a:cs typeface="Tahoma" panose="020B0604030504040204" pitchFamily="34" charset="0"/>
              </a:rPr>
              <a:t>Why are we using FSQS?</a:t>
            </a:r>
          </a:p>
          <a:p>
            <a:pPr marL="0" indent="0" algn="l" rtl="0" fontAlgn="base">
              <a:buNone/>
            </a:pPr>
            <a:r>
              <a:rPr lang="en-US" sz="1400" b="0" i="0">
                <a:solidFill>
                  <a:srgbClr val="000000"/>
                </a:solidFill>
                <a:effectLst/>
                <a:latin typeface=""/>
                <a:ea typeface="Tahoma" panose="020B0604030504040204" pitchFamily="34" charset="0"/>
                <a:cs typeface="Tahoma" panose="020B0604030504040204" pitchFamily="34" charset="0"/>
              </a:rPr>
              <a:t>To simplify data collection, reduce repeated requests, and demonstrate responsible supply chain management in a complex regulatory environment.</a:t>
            </a:r>
          </a:p>
          <a:p>
            <a:pPr marL="0" indent="0" algn="l" rtl="0" fontAlgn="base">
              <a:buNone/>
            </a:pPr>
            <a:endParaRPr lang="en-US" sz="1400" b="1" i="0">
              <a:solidFill>
                <a:srgbClr val="000000"/>
              </a:solidFill>
              <a:effectLst/>
              <a:latin typeface=""/>
              <a:ea typeface="Tahoma" panose="020B0604030504040204" pitchFamily="34" charset="0"/>
              <a:cs typeface="Tahoma" panose="020B0604030504040204" pitchFamily="34" charset="0"/>
            </a:endParaRPr>
          </a:p>
          <a:p>
            <a:pPr marL="342900" indent="-342900" algn="l" rtl="0" fontAlgn="base">
              <a:buFont typeface="+mj-lt"/>
              <a:buAutoNum type="arabicPeriod" startAt="2"/>
            </a:pPr>
            <a:r>
              <a:rPr lang="en-US" sz="1600" b="1" i="0">
                <a:solidFill>
                  <a:srgbClr val="00539F"/>
                </a:solidFill>
                <a:effectLst/>
                <a:latin typeface=""/>
                <a:ea typeface="Tahoma" panose="020B0604030504040204" pitchFamily="34" charset="0"/>
                <a:cs typeface="Tahoma" panose="020B0604030504040204" pitchFamily="34" charset="0"/>
              </a:rPr>
              <a:t>Who is Hellios? </a:t>
            </a:r>
            <a:r>
              <a:rPr lang="en-US" sz="1600" b="0" i="0">
                <a:solidFill>
                  <a:srgbClr val="00539F"/>
                </a:solidFill>
                <a:effectLst/>
                <a:latin typeface=""/>
                <a:ea typeface="Tahoma" panose="020B0604030504040204" pitchFamily="34" charset="0"/>
                <a:cs typeface="Tahoma" panose="020B0604030504040204" pitchFamily="34" charset="0"/>
              </a:rPr>
              <a:t> </a:t>
            </a:r>
          </a:p>
          <a:p>
            <a:pPr marL="0" indent="0" algn="l" rtl="0" fontAlgn="base">
              <a:buNone/>
            </a:pPr>
            <a:r>
              <a:rPr lang="en-US" sz="1400" b="0" i="0">
                <a:solidFill>
                  <a:srgbClr val="000000"/>
                </a:solidFill>
                <a:effectLst/>
                <a:latin typeface=""/>
                <a:ea typeface="Tahoma" panose="020B0604030504040204" pitchFamily="34" charset="0"/>
                <a:cs typeface="Tahoma" panose="020B0604030504040204" pitchFamily="34" charset="0"/>
              </a:rPr>
              <a:t>A UK-based specialist in supplier data management, supporting multiple global and UK organisations.</a:t>
            </a:r>
          </a:p>
          <a:p>
            <a:pPr marL="0" indent="0" algn="l" rtl="0" fontAlgn="base">
              <a:buNone/>
            </a:pPr>
            <a:endParaRPr lang="en-US" sz="1400" b="1">
              <a:solidFill>
                <a:srgbClr val="000000"/>
              </a:solidFill>
              <a:latin typeface=""/>
              <a:ea typeface="Tahoma" panose="020B0604030504040204" pitchFamily="34" charset="0"/>
              <a:cs typeface="Tahoma" panose="020B0604030504040204" pitchFamily="34" charset="0"/>
            </a:endParaRPr>
          </a:p>
          <a:p>
            <a:pPr marL="342900" indent="-342900" fontAlgn="base">
              <a:buFont typeface="+mj-lt"/>
              <a:buAutoNum type="arabicPeriod" startAt="3"/>
            </a:pPr>
            <a:r>
              <a:rPr lang="en-US" sz="1600" b="1">
                <a:solidFill>
                  <a:srgbClr val="00539F"/>
                </a:solidFill>
                <a:latin typeface=""/>
                <a:ea typeface="Tahoma" panose="020B0604030504040204" pitchFamily="34" charset="0"/>
                <a:cs typeface="Tahoma" panose="020B0604030504040204" pitchFamily="34" charset="0"/>
              </a:rPr>
              <a:t>What does Hellios do?</a:t>
            </a:r>
            <a:endParaRPr lang="en-US" sz="1600">
              <a:solidFill>
                <a:srgbClr val="00539F"/>
              </a:solidFill>
              <a:latin typeface=""/>
              <a:ea typeface="Tahoma" panose="020B0604030504040204" pitchFamily="34" charset="0"/>
              <a:cs typeface="Tahoma" panose="020B0604030504040204" pitchFamily="34" charset="0"/>
            </a:endParaRPr>
          </a:p>
          <a:p>
            <a:pPr marL="0" indent="0" fontAlgn="base">
              <a:buNone/>
            </a:pPr>
            <a:r>
              <a:rPr lang="en-US" sz="1400">
                <a:solidFill>
                  <a:srgbClr val="000000"/>
                </a:solidFill>
                <a:latin typeface=""/>
                <a:ea typeface="Tahoma" panose="020B0604030504040204" pitchFamily="34" charset="0"/>
                <a:cs typeface="Tahoma" panose="020B0604030504040204" pitchFamily="34" charset="0"/>
              </a:rPr>
              <a:t>Hellios collects and maintains supplier data for Tesco Personal Finance. They verify submissions but do not decide supplier suitability, that decision remains with us.</a:t>
            </a:r>
          </a:p>
          <a:p>
            <a:pPr marL="0" indent="0" fontAlgn="base">
              <a:buNone/>
            </a:pPr>
            <a:endParaRPr lang="en-US" sz="1400">
              <a:solidFill>
                <a:srgbClr val="000000"/>
              </a:solidFill>
              <a:latin typeface=""/>
              <a:ea typeface="Tahoma" panose="020B0604030504040204" pitchFamily="34" charset="0"/>
              <a:cs typeface="Tahoma" panose="020B0604030504040204" pitchFamily="34" charset="0"/>
            </a:endParaRPr>
          </a:p>
          <a:p>
            <a:pPr marL="342900" indent="-342900" fontAlgn="base">
              <a:buFont typeface="+mj-lt"/>
              <a:buAutoNum type="arabicPeriod" startAt="4"/>
            </a:pPr>
            <a:r>
              <a:rPr lang="en-US" sz="1600" b="1">
                <a:solidFill>
                  <a:srgbClr val="00539F"/>
                </a:solidFill>
                <a:latin typeface=""/>
                <a:ea typeface="Tahoma" panose="020B0604030504040204" pitchFamily="34" charset="0"/>
                <a:cs typeface="Tahoma" panose="020B0604030504040204" pitchFamily="34" charset="0"/>
              </a:rPr>
              <a:t>How is our data protected?</a:t>
            </a:r>
          </a:p>
          <a:p>
            <a:pPr marL="0" indent="0" fontAlgn="base">
              <a:buNone/>
            </a:pPr>
            <a:r>
              <a:rPr lang="en-US" sz="1400">
                <a:solidFill>
                  <a:srgbClr val="232323"/>
                </a:solidFill>
                <a:latin typeface=""/>
                <a:ea typeface="Tahoma" panose="020B0604030504040204" pitchFamily="34" charset="0"/>
                <a:cs typeface="Tahoma" panose="020B0604030504040204" pitchFamily="34" charset="0"/>
              </a:rPr>
              <a:t>FSQS is hosted in UK data </a:t>
            </a:r>
            <a:r>
              <a:rPr lang="en-US" sz="1400" err="1">
                <a:solidFill>
                  <a:srgbClr val="232323"/>
                </a:solidFill>
                <a:latin typeface=""/>
                <a:ea typeface="Tahoma" panose="020B0604030504040204" pitchFamily="34" charset="0"/>
                <a:cs typeface="Tahoma" panose="020B0604030504040204" pitchFamily="34" charset="0"/>
              </a:rPr>
              <a:t>centres</a:t>
            </a:r>
            <a:r>
              <a:rPr lang="en-US" sz="1400">
                <a:solidFill>
                  <a:srgbClr val="232323"/>
                </a:solidFill>
                <a:latin typeface=""/>
                <a:ea typeface="Tahoma" panose="020B0604030504040204" pitchFamily="34" charset="0"/>
                <a:cs typeface="Tahoma" panose="020B0604030504040204" pitchFamily="34" charset="0"/>
              </a:rPr>
              <a:t> certified to SSAE18 SOC2 and ISO27001. Hellios is ISO27001 and Cyber Essentials Plus certified.</a:t>
            </a:r>
          </a:p>
          <a:p>
            <a:pPr marL="0" indent="0" fontAlgn="base">
              <a:buNone/>
            </a:pPr>
            <a:endParaRPr lang="en-US" sz="1400">
              <a:solidFill>
                <a:srgbClr val="232323"/>
              </a:solidFill>
              <a:latin typeface=""/>
              <a:ea typeface="Tahoma" panose="020B0604030504040204" pitchFamily="34" charset="0"/>
              <a:cs typeface="Tahoma" panose="020B0604030504040204" pitchFamily="34" charset="0"/>
            </a:endParaRPr>
          </a:p>
          <a:p>
            <a:pPr marL="342900" indent="-342900" fontAlgn="base">
              <a:buFont typeface="+mj-lt"/>
              <a:buAutoNum type="arabicPeriod" startAt="5"/>
            </a:pPr>
            <a:r>
              <a:rPr lang="en-US" sz="1600" b="1">
                <a:solidFill>
                  <a:srgbClr val="00539F"/>
                </a:solidFill>
                <a:latin typeface=""/>
                <a:ea typeface="Tahoma" panose="020B0604030504040204" pitchFamily="34" charset="0"/>
                <a:cs typeface="Tahoma" panose="020B0604030504040204" pitchFamily="34" charset="0"/>
              </a:rPr>
              <a:t>Do we need to register each legal entity?</a:t>
            </a:r>
          </a:p>
          <a:p>
            <a:pPr marL="0" indent="0" fontAlgn="base">
              <a:buNone/>
            </a:pPr>
            <a:r>
              <a:rPr lang="en-US" sz="1400">
                <a:solidFill>
                  <a:srgbClr val="232323"/>
                </a:solidFill>
                <a:latin typeface=""/>
                <a:ea typeface="Tahoma" panose="020B0604030504040204" pitchFamily="34" charset="0"/>
                <a:cs typeface="Tahoma" panose="020B0604030504040204" pitchFamily="34" charset="0"/>
              </a:rPr>
              <a:t>Yes, any entity invoicing Tesco Personal Finance must be registered.</a:t>
            </a:r>
          </a:p>
          <a:p>
            <a:pPr marL="0" indent="0" fontAlgn="base">
              <a:buNone/>
            </a:pPr>
            <a:endParaRPr lang="en-US" sz="1400">
              <a:solidFill>
                <a:srgbClr val="232323"/>
              </a:solidFill>
              <a:latin typeface=""/>
              <a:ea typeface="Tahoma" panose="020B0604030504040204" pitchFamily="34" charset="0"/>
              <a:cs typeface="Tahoma" panose="020B0604030504040204" pitchFamily="34" charset="0"/>
            </a:endParaRPr>
          </a:p>
          <a:p>
            <a:pPr marL="342900" indent="-342900" fontAlgn="base">
              <a:buFont typeface="+mj-lt"/>
              <a:buAutoNum type="arabicPeriod" startAt="6"/>
            </a:pPr>
            <a:r>
              <a:rPr lang="en-US" sz="1600" b="1">
                <a:solidFill>
                  <a:srgbClr val="00539F"/>
                </a:solidFill>
                <a:latin typeface=""/>
                <a:ea typeface="Tahoma" panose="020B0604030504040204" pitchFamily="34" charset="0"/>
                <a:cs typeface="Tahoma" panose="020B0604030504040204" pitchFamily="34" charset="0"/>
              </a:rPr>
              <a:t>Will other suppliers see our information?</a:t>
            </a:r>
          </a:p>
          <a:p>
            <a:pPr marL="0" indent="0" fontAlgn="base">
              <a:buNone/>
            </a:pPr>
            <a:r>
              <a:rPr lang="en-US" sz="1400">
                <a:solidFill>
                  <a:srgbClr val="232323"/>
                </a:solidFill>
                <a:latin typeface=""/>
                <a:ea typeface="Tahoma" panose="020B0604030504040204" pitchFamily="34" charset="0"/>
                <a:cs typeface="Tahoma" panose="020B0604030504040204" pitchFamily="34" charset="0"/>
              </a:rPr>
              <a:t>No, your data is not shared with other suppliers.</a:t>
            </a:r>
          </a:p>
          <a:p>
            <a:pPr marL="0" indent="0" fontAlgn="base">
              <a:buNone/>
            </a:pPr>
            <a:endParaRPr lang="en-US" sz="1400">
              <a:solidFill>
                <a:srgbClr val="232323"/>
              </a:solidFill>
              <a:latin typeface=""/>
              <a:ea typeface="Tahoma" panose="020B0604030504040204" pitchFamily="34" charset="0"/>
              <a:cs typeface="Tahoma" panose="020B0604030504040204" pitchFamily="34" charset="0"/>
            </a:endParaRPr>
          </a:p>
          <a:p>
            <a:pPr marL="342900" indent="-342900" fontAlgn="base">
              <a:buFont typeface="+mj-lt"/>
              <a:buAutoNum type="arabicPeriod" startAt="7"/>
            </a:pPr>
            <a:r>
              <a:rPr lang="en-US" sz="1600" b="1">
                <a:solidFill>
                  <a:srgbClr val="00539F"/>
                </a:solidFill>
                <a:latin typeface=""/>
                <a:ea typeface="Tahoma" panose="020B0604030504040204" pitchFamily="34" charset="0"/>
                <a:cs typeface="Tahoma" panose="020B0604030504040204" pitchFamily="34" charset="0"/>
              </a:rPr>
              <a:t>Will the information be used across Tesco Personal Finance?</a:t>
            </a:r>
          </a:p>
          <a:p>
            <a:pPr marL="0" indent="0" fontAlgn="base">
              <a:buNone/>
            </a:pPr>
            <a:r>
              <a:rPr lang="en-US" sz="1400">
                <a:solidFill>
                  <a:srgbClr val="232323"/>
                </a:solidFill>
                <a:latin typeface=""/>
                <a:ea typeface="Tahoma" panose="020B0604030504040204" pitchFamily="34" charset="0"/>
                <a:cs typeface="Tahoma" panose="020B0604030504040204" pitchFamily="34" charset="0"/>
              </a:rPr>
              <a:t>Yes,  one of the benefits of FSQS is that suppliers’ assurance data will be available to other areas within Tesco Personal Finance reducing duplication</a:t>
            </a:r>
            <a:r>
              <a:rPr lang="en-US" sz="1400">
                <a:solidFill>
                  <a:srgbClr val="00539F"/>
                </a:solidFill>
                <a:latin typeface=""/>
                <a:ea typeface="Tahoma" panose="020B0604030504040204" pitchFamily="34" charset="0"/>
                <a:cs typeface="Tahoma" panose="020B0604030504040204" pitchFamily="34" charset="0"/>
              </a:rPr>
              <a:t>.</a:t>
            </a:r>
          </a:p>
          <a:p>
            <a:pPr marL="0" indent="0" fontAlgn="base">
              <a:buNone/>
            </a:pPr>
            <a:endParaRPr lang="en-US" sz="1400">
              <a:solidFill>
                <a:srgbClr val="232323"/>
              </a:solidFill>
              <a:latin typeface=""/>
              <a:ea typeface="Tahoma" panose="020B0604030504040204" pitchFamily="34" charset="0"/>
              <a:cs typeface="Tahoma" panose="020B0604030504040204" pitchFamily="34" charset="0"/>
            </a:endParaRPr>
          </a:p>
          <a:p>
            <a:pPr marL="0" indent="0" fontAlgn="base">
              <a:buNone/>
            </a:pPr>
            <a:endParaRPr lang="en-US" sz="1400">
              <a:solidFill>
                <a:srgbClr val="232323"/>
              </a:solidFill>
              <a:latin typeface=""/>
              <a:ea typeface="Tahoma" panose="020B0604030504040204" pitchFamily="34" charset="0"/>
              <a:cs typeface="Tahoma" panose="020B0604030504040204" pitchFamily="34" charset="0"/>
            </a:endParaRPr>
          </a:p>
          <a:p>
            <a:pPr marL="0" indent="0" fontAlgn="base">
              <a:buNone/>
            </a:pPr>
            <a:endParaRPr lang="en-US" sz="1600">
              <a:solidFill>
                <a:srgbClr val="00539F"/>
              </a:solidFill>
              <a:latin typeface=""/>
              <a:ea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23C50AB4-2599-2D85-BA24-E6F2DDE649C1}"/>
              </a:ext>
            </a:extLst>
          </p:cNvPr>
          <p:cNvSpPr txBox="1"/>
          <p:nvPr/>
        </p:nvSpPr>
        <p:spPr>
          <a:xfrm>
            <a:off x="355325" y="9101059"/>
            <a:ext cx="81523" cy="215444"/>
          </a:xfrm>
          <a:prstGeom prst="rect">
            <a:avLst/>
          </a:prstGeom>
          <a:noFill/>
        </p:spPr>
        <p:txBody>
          <a:bodyPr wrap="square" rtlCol="0">
            <a:spAutoFit/>
          </a:bodyPr>
          <a:lstStyle/>
          <a:p>
            <a:r>
              <a:rPr lang="en-GB" sz="800"/>
              <a:t>2</a:t>
            </a:r>
          </a:p>
        </p:txBody>
      </p:sp>
      <p:sp>
        <p:nvSpPr>
          <p:cNvPr id="9" name="TextBox 8">
            <a:extLst>
              <a:ext uri="{FF2B5EF4-FFF2-40B4-BE49-F238E27FC236}">
                <a16:creationId xmlns:a16="http://schemas.microsoft.com/office/drawing/2014/main" id="{F2885DE4-AE8E-CB08-E8C9-98D2233EE611}"/>
              </a:ext>
            </a:extLst>
          </p:cNvPr>
          <p:cNvSpPr txBox="1"/>
          <p:nvPr/>
        </p:nvSpPr>
        <p:spPr>
          <a:xfrm>
            <a:off x="355325" y="9101059"/>
            <a:ext cx="81523" cy="215444"/>
          </a:xfrm>
          <a:prstGeom prst="rect">
            <a:avLst/>
          </a:prstGeom>
          <a:noFill/>
        </p:spPr>
        <p:txBody>
          <a:bodyPr wrap="square" rtlCol="0">
            <a:spAutoFit/>
          </a:bodyPr>
          <a:lstStyle/>
          <a:p>
            <a:r>
              <a:rPr lang="en-GB" sz="800"/>
              <a:t>7</a:t>
            </a:r>
          </a:p>
        </p:txBody>
      </p:sp>
      <p:sp>
        <p:nvSpPr>
          <p:cNvPr id="4" name="Title 1">
            <a:extLst>
              <a:ext uri="{FF2B5EF4-FFF2-40B4-BE49-F238E27FC236}">
                <a16:creationId xmlns:a16="http://schemas.microsoft.com/office/drawing/2014/main" id="{71E8E070-AEAA-4245-E01C-109412D97B73}"/>
              </a:ext>
            </a:extLst>
          </p:cNvPr>
          <p:cNvSpPr txBox="1">
            <a:spLocks/>
          </p:cNvSpPr>
          <p:nvPr/>
        </p:nvSpPr>
        <p:spPr>
          <a:xfrm>
            <a:off x="436849" y="507453"/>
            <a:ext cx="4883296" cy="512985"/>
          </a:xfrm>
          <a:prstGeom prst="rect">
            <a:avLst/>
          </a:prstGeom>
        </p:spPr>
        <p:txBody>
          <a:bodyPr vert="horz" lIns="91440" tIns="45720" rIns="91440" bIns="45720" rtlCol="0" anchor="t">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800" b="1">
                <a:solidFill>
                  <a:srgbClr val="00539F"/>
                </a:solidFill>
                <a:latin typeface=""/>
                <a:ea typeface="Tahoma" panose="020B0604030504040204" pitchFamily="34" charset="0"/>
                <a:cs typeface="Tahoma" panose="020B0604030504040204" pitchFamily="34" charset="0"/>
              </a:rPr>
              <a:t>Frequently Asked Questions</a:t>
            </a:r>
          </a:p>
        </p:txBody>
      </p:sp>
      <p:sp>
        <p:nvSpPr>
          <p:cNvPr id="8" name="TextBox 7">
            <a:extLst>
              <a:ext uri="{FF2B5EF4-FFF2-40B4-BE49-F238E27FC236}">
                <a16:creationId xmlns:a16="http://schemas.microsoft.com/office/drawing/2014/main" id="{FEEFEDAC-32FD-9A5F-AFE7-3C4900A51E2D}"/>
              </a:ext>
            </a:extLst>
          </p:cNvPr>
          <p:cNvSpPr txBox="1"/>
          <p:nvPr/>
        </p:nvSpPr>
        <p:spPr>
          <a:xfrm>
            <a:off x="308259" y="9369682"/>
            <a:ext cx="2153449" cy="215444"/>
          </a:xfrm>
          <a:prstGeom prst="rect">
            <a:avLst/>
          </a:prstGeom>
          <a:noFill/>
        </p:spPr>
        <p:txBody>
          <a:bodyPr wrap="square" rtlCol="0">
            <a:spAutoFit/>
          </a:bodyPr>
          <a:lstStyle/>
          <a:p>
            <a:r>
              <a:rPr lang="en-GB" sz="800"/>
              <a:t>Tesco Personal Finance</a:t>
            </a:r>
          </a:p>
        </p:txBody>
      </p:sp>
      <p:pic>
        <p:nvPicPr>
          <p:cNvPr id="2" name="Picture 1" descr="A red and blue logo&#10;&#10;AI-generated content may be incorrect.">
            <a:extLst>
              <a:ext uri="{FF2B5EF4-FFF2-40B4-BE49-F238E27FC236}">
                <a16:creationId xmlns:a16="http://schemas.microsoft.com/office/drawing/2014/main" id="{36D8B6BA-D79F-543A-063F-BD1F878DC6CE}"/>
              </a:ext>
            </a:extLst>
          </p:cNvPr>
          <p:cNvPicPr>
            <a:picLocks noChangeAspect="1"/>
          </p:cNvPicPr>
          <p:nvPr/>
        </p:nvPicPr>
        <p:blipFill>
          <a:blip r:embed="rId2"/>
          <a:stretch>
            <a:fillRect/>
          </a:stretch>
        </p:blipFill>
        <p:spPr>
          <a:xfrm>
            <a:off x="4158947" y="9009682"/>
            <a:ext cx="2467806" cy="720000"/>
          </a:xfrm>
          <a:prstGeom prst="rect">
            <a:avLst/>
          </a:prstGeom>
        </p:spPr>
      </p:pic>
    </p:spTree>
    <p:extLst>
      <p:ext uri="{BB962C8B-B14F-4D97-AF65-F5344CB8AC3E}">
        <p14:creationId xmlns:p14="http://schemas.microsoft.com/office/powerpoint/2010/main" val="3556241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6207F3-FFE0-5DD9-0EF2-6C037EC70A2F}"/>
              </a:ext>
            </a:extLst>
          </p:cNvPr>
          <p:cNvSpPr txBox="1"/>
          <p:nvPr/>
        </p:nvSpPr>
        <p:spPr>
          <a:xfrm>
            <a:off x="435600" y="1072800"/>
            <a:ext cx="6086475" cy="7423571"/>
          </a:xfrm>
          <a:prstGeom prst="rect">
            <a:avLst/>
          </a:prstGeom>
          <a:noFill/>
        </p:spPr>
        <p:txBody>
          <a:bodyPr wrap="square">
            <a:spAutoFit/>
          </a:bodyPr>
          <a:lstStyle/>
          <a:p>
            <a:pPr marL="342900" indent="-342900" fontAlgn="base">
              <a:lnSpc>
                <a:spcPct val="90000"/>
              </a:lnSpc>
              <a:spcBef>
                <a:spcPts val="750"/>
              </a:spcBef>
              <a:buFont typeface="+mj-lt"/>
              <a:buAutoNum type="arabicPeriod" startAt="8"/>
            </a:pPr>
            <a:r>
              <a:rPr lang="en-US" sz="1600" b="1">
                <a:solidFill>
                  <a:srgbClr val="00539F"/>
                </a:solidFill>
                <a:latin typeface=""/>
                <a:ea typeface="Tahoma" panose="020B0604030504040204" pitchFamily="34" charset="0"/>
                <a:cs typeface="Tahoma" panose="020B0604030504040204" pitchFamily="34" charset="0"/>
              </a:rPr>
              <a:t>Will pricing information be requested?</a:t>
            </a:r>
          </a:p>
          <a:p>
            <a:pPr fontAlgn="base">
              <a:lnSpc>
                <a:spcPct val="90000"/>
              </a:lnSpc>
              <a:spcBef>
                <a:spcPts val="750"/>
              </a:spcBef>
            </a:pPr>
            <a:r>
              <a:rPr lang="en-US" sz="1400">
                <a:solidFill>
                  <a:srgbClr val="232323"/>
                </a:solidFill>
                <a:latin typeface=""/>
                <a:ea typeface="Tahoma" panose="020B0604030504040204" pitchFamily="34" charset="0"/>
                <a:cs typeface="Tahoma" panose="020B0604030504040204" pitchFamily="34" charset="0"/>
              </a:rPr>
              <a:t>No, your </a:t>
            </a:r>
            <a:r>
              <a:rPr lang="en-US" sz="1400" err="1">
                <a:solidFill>
                  <a:srgbClr val="232323"/>
                </a:solidFill>
                <a:latin typeface=""/>
                <a:ea typeface="Tahoma" panose="020B0604030504040204" pitchFamily="34" charset="0"/>
                <a:cs typeface="Tahoma" panose="020B0604030504040204" pitchFamily="34" charset="0"/>
              </a:rPr>
              <a:t>organisation</a:t>
            </a:r>
            <a:r>
              <a:rPr lang="en-US" sz="1400">
                <a:solidFill>
                  <a:srgbClr val="232323"/>
                </a:solidFill>
                <a:latin typeface=""/>
                <a:ea typeface="Tahoma" panose="020B0604030504040204" pitchFamily="34" charset="0"/>
                <a:cs typeface="Tahoma" panose="020B0604030504040204" pitchFamily="34" charset="0"/>
              </a:rPr>
              <a:t> will not be asked to provide any commercial pricing information.</a:t>
            </a:r>
          </a:p>
          <a:p>
            <a:pPr fontAlgn="base">
              <a:lnSpc>
                <a:spcPct val="90000"/>
              </a:lnSpc>
              <a:spcBef>
                <a:spcPts val="750"/>
              </a:spcBef>
            </a:pPr>
            <a:endParaRPr lang="en-US" sz="1600">
              <a:solidFill>
                <a:srgbClr val="232323"/>
              </a:solidFill>
              <a:latin typeface=""/>
              <a:ea typeface="Tahoma" panose="020B0604030504040204" pitchFamily="34" charset="0"/>
              <a:cs typeface="Tahoma" panose="020B0604030504040204" pitchFamily="34" charset="0"/>
            </a:endParaRPr>
          </a:p>
          <a:p>
            <a:pPr marL="342900" indent="-342900" algn="l" rtl="0" fontAlgn="base">
              <a:lnSpc>
                <a:spcPct val="90000"/>
              </a:lnSpc>
              <a:spcBef>
                <a:spcPts val="750"/>
              </a:spcBef>
              <a:buAutoNum type="arabicPeriod" startAt="9"/>
            </a:pPr>
            <a:r>
              <a:rPr lang="en-US" sz="1600" b="1" i="0">
                <a:solidFill>
                  <a:srgbClr val="00539F"/>
                </a:solidFill>
                <a:effectLst/>
                <a:latin typeface=""/>
                <a:ea typeface="Tahoma" panose="020B0604030504040204" pitchFamily="34" charset="0"/>
                <a:cs typeface="Tahoma" panose="020B0604030504040204" pitchFamily="34" charset="0"/>
              </a:rPr>
              <a:t>How do we pay FSQS fees (if applicable)?</a:t>
            </a:r>
          </a:p>
          <a:p>
            <a:pPr marL="0" indent="0" algn="l" rtl="0" fontAlgn="base">
              <a:lnSpc>
                <a:spcPct val="90000"/>
              </a:lnSpc>
              <a:spcBef>
                <a:spcPts val="750"/>
              </a:spcBef>
              <a:buNone/>
            </a:pPr>
            <a:r>
              <a:rPr lang="en-US" sz="1400" i="0">
                <a:solidFill>
                  <a:srgbClr val="232323"/>
                </a:solidFill>
                <a:effectLst/>
                <a:latin typeface=""/>
                <a:ea typeface="Tahoma" panose="020B0604030504040204" pitchFamily="34" charset="0"/>
                <a:cs typeface="Tahoma" panose="020B0604030504040204" pitchFamily="34" charset="0"/>
              </a:rPr>
              <a:t>Hellios will provide full details of the payment options available however if you would like more information on the payment options, visit the FSQS Fees Page.</a:t>
            </a:r>
          </a:p>
          <a:p>
            <a:pPr marL="0" indent="0" algn="l" rtl="0" fontAlgn="base">
              <a:lnSpc>
                <a:spcPct val="90000"/>
              </a:lnSpc>
              <a:spcBef>
                <a:spcPts val="750"/>
              </a:spcBef>
              <a:buNone/>
            </a:pPr>
            <a:endParaRPr lang="en-US" sz="1400" i="0">
              <a:solidFill>
                <a:srgbClr val="232323"/>
              </a:solidFill>
              <a:effectLst/>
              <a:latin typeface=""/>
              <a:ea typeface="Tahoma" panose="020B0604030504040204" pitchFamily="34" charset="0"/>
              <a:cs typeface="Tahoma" panose="020B0604030504040204" pitchFamily="34" charset="0"/>
            </a:endParaRPr>
          </a:p>
          <a:p>
            <a:pPr marL="342900" indent="-342900" algn="l" rtl="0" fontAlgn="base">
              <a:lnSpc>
                <a:spcPct val="90000"/>
              </a:lnSpc>
              <a:spcBef>
                <a:spcPts val="750"/>
              </a:spcBef>
              <a:buAutoNum type="arabicPeriod" startAt="10"/>
            </a:pPr>
            <a:r>
              <a:rPr lang="en-US" sz="1600" b="1" i="0">
                <a:solidFill>
                  <a:srgbClr val="00539F"/>
                </a:solidFill>
                <a:effectLst/>
                <a:latin typeface=""/>
                <a:ea typeface="Tahoma" panose="020B0604030504040204" pitchFamily="34" charset="0"/>
                <a:cs typeface="Tahoma" panose="020B0604030504040204" pitchFamily="34" charset="0"/>
              </a:rPr>
              <a:t>How long is registration valid?</a:t>
            </a:r>
          </a:p>
          <a:p>
            <a:pPr marL="0" indent="0" algn="l" rtl="0" fontAlgn="base">
              <a:lnSpc>
                <a:spcPct val="90000"/>
              </a:lnSpc>
              <a:spcBef>
                <a:spcPts val="750"/>
              </a:spcBef>
              <a:buNone/>
            </a:pPr>
            <a:r>
              <a:rPr lang="en-US" sz="1400" i="0">
                <a:solidFill>
                  <a:srgbClr val="232323"/>
                </a:solidFill>
                <a:effectLst/>
                <a:latin typeface=""/>
                <a:ea typeface="Tahoma" panose="020B0604030504040204" pitchFamily="34" charset="0"/>
                <a:cs typeface="Tahoma" panose="020B0604030504040204" pitchFamily="34" charset="0"/>
              </a:rPr>
              <a:t>The renewal date is set at one year from your Stage 1 (or Stage 2, if applicable) issue date. Renewal reminders are issued by Hellios several weeks in advance of your registration expiry date.</a:t>
            </a:r>
          </a:p>
          <a:p>
            <a:pPr marL="0" indent="0" algn="l" rtl="0" fontAlgn="base">
              <a:lnSpc>
                <a:spcPct val="90000"/>
              </a:lnSpc>
              <a:spcBef>
                <a:spcPts val="750"/>
              </a:spcBef>
              <a:buNone/>
            </a:pPr>
            <a:endParaRPr lang="en-US" sz="1400" i="0">
              <a:solidFill>
                <a:srgbClr val="232323"/>
              </a:solidFill>
              <a:effectLst/>
              <a:latin typeface=""/>
              <a:ea typeface="Tahoma" panose="020B0604030504040204" pitchFamily="34" charset="0"/>
              <a:cs typeface="Tahoma" panose="020B0604030504040204" pitchFamily="34" charset="0"/>
            </a:endParaRPr>
          </a:p>
          <a:p>
            <a:pPr marL="342900" indent="-342900" algn="l" rtl="0" fontAlgn="base">
              <a:lnSpc>
                <a:spcPct val="90000"/>
              </a:lnSpc>
              <a:spcBef>
                <a:spcPts val="750"/>
              </a:spcBef>
              <a:buAutoNum type="arabicPeriod" startAt="11"/>
            </a:pPr>
            <a:r>
              <a:rPr lang="en-US" sz="1600" b="1" i="0">
                <a:solidFill>
                  <a:srgbClr val="00539F"/>
                </a:solidFill>
                <a:effectLst/>
                <a:latin typeface=""/>
                <a:ea typeface="Tahoma" panose="020B0604030504040204" pitchFamily="34" charset="0"/>
                <a:cs typeface="Tahoma" panose="020B0604030504040204" pitchFamily="34" charset="0"/>
              </a:rPr>
              <a:t>How long does registration take?</a:t>
            </a:r>
          </a:p>
          <a:p>
            <a:pPr marL="0" indent="0" algn="l" rtl="0" fontAlgn="base">
              <a:lnSpc>
                <a:spcPct val="90000"/>
              </a:lnSpc>
              <a:spcBef>
                <a:spcPts val="750"/>
              </a:spcBef>
              <a:buNone/>
            </a:pPr>
            <a:r>
              <a:rPr lang="en-US" sz="1400" i="0">
                <a:solidFill>
                  <a:srgbClr val="232323"/>
                </a:solidFill>
                <a:effectLst/>
                <a:latin typeface=""/>
                <a:ea typeface="Tahoma" panose="020B0604030504040204" pitchFamily="34" charset="0"/>
                <a:cs typeface="Tahoma" panose="020B0604030504040204" pitchFamily="34" charset="0"/>
              </a:rPr>
              <a:t>Most suppliers complete both stages within one business day of data entry, though gathering information may take longer depending on the organisations.</a:t>
            </a:r>
          </a:p>
          <a:p>
            <a:pPr marL="0" indent="0" algn="l" rtl="0" fontAlgn="base">
              <a:lnSpc>
                <a:spcPct val="90000"/>
              </a:lnSpc>
              <a:spcBef>
                <a:spcPts val="750"/>
              </a:spcBef>
              <a:buNone/>
            </a:pPr>
            <a:endParaRPr lang="en-US" sz="1400" i="0">
              <a:solidFill>
                <a:srgbClr val="232323"/>
              </a:solidFill>
              <a:effectLst/>
              <a:latin typeface=""/>
              <a:ea typeface="Tahoma" panose="020B0604030504040204" pitchFamily="34" charset="0"/>
              <a:cs typeface="Tahoma" panose="020B0604030504040204" pitchFamily="34" charset="0"/>
            </a:endParaRPr>
          </a:p>
          <a:p>
            <a:pPr marL="342900" indent="-342900" algn="l" rtl="0" fontAlgn="base">
              <a:lnSpc>
                <a:spcPct val="90000"/>
              </a:lnSpc>
              <a:spcBef>
                <a:spcPts val="750"/>
              </a:spcBef>
              <a:buAutoNum type="arabicPeriod" startAt="12"/>
            </a:pPr>
            <a:r>
              <a:rPr lang="en-US" sz="1600" b="1" i="0">
                <a:solidFill>
                  <a:srgbClr val="00539F"/>
                </a:solidFill>
                <a:effectLst/>
                <a:latin typeface=""/>
                <a:ea typeface="Tahoma" panose="020B0604030504040204" pitchFamily="34" charset="0"/>
                <a:cs typeface="Tahoma" panose="020B0604030504040204" pitchFamily="34" charset="0"/>
              </a:rPr>
              <a:t>What if we do not complete registration?</a:t>
            </a:r>
          </a:p>
          <a:p>
            <a:pPr marL="0" indent="0" algn="l" rtl="0" fontAlgn="base">
              <a:lnSpc>
                <a:spcPct val="90000"/>
              </a:lnSpc>
              <a:spcBef>
                <a:spcPts val="750"/>
              </a:spcBef>
              <a:buNone/>
            </a:pPr>
            <a:r>
              <a:rPr lang="en-US" sz="1400" i="0">
                <a:solidFill>
                  <a:srgbClr val="232323"/>
                </a:solidFill>
                <a:effectLst/>
                <a:latin typeface=""/>
                <a:ea typeface="Tahoma" panose="020B0604030504040204" pitchFamily="34" charset="0"/>
                <a:cs typeface="Tahoma" panose="020B0604030504040204" pitchFamily="34" charset="0"/>
              </a:rPr>
              <a:t>You will be supported by Hellios throughout the process, but failure to qualify may result in a noncompliant status in our systems.</a:t>
            </a:r>
          </a:p>
          <a:p>
            <a:pPr marL="0" indent="0" algn="l" rtl="0" fontAlgn="base">
              <a:lnSpc>
                <a:spcPct val="90000"/>
              </a:lnSpc>
              <a:spcBef>
                <a:spcPts val="750"/>
              </a:spcBef>
              <a:buNone/>
            </a:pPr>
            <a:endParaRPr lang="en-US" sz="1400" i="0">
              <a:solidFill>
                <a:srgbClr val="232323"/>
              </a:solidFill>
              <a:effectLst/>
              <a:latin typeface=""/>
              <a:ea typeface="Tahoma" panose="020B0604030504040204" pitchFamily="34" charset="0"/>
              <a:cs typeface="Tahoma" panose="020B0604030504040204" pitchFamily="34" charset="0"/>
            </a:endParaRPr>
          </a:p>
          <a:p>
            <a:pPr marL="342900" indent="-342900" algn="l" rtl="0" fontAlgn="base">
              <a:lnSpc>
                <a:spcPct val="90000"/>
              </a:lnSpc>
              <a:spcBef>
                <a:spcPts val="750"/>
              </a:spcBef>
              <a:buAutoNum type="arabicPeriod" startAt="13"/>
            </a:pPr>
            <a:r>
              <a:rPr lang="en-US" sz="1600" b="1" i="0">
                <a:solidFill>
                  <a:srgbClr val="00539F"/>
                </a:solidFill>
                <a:effectLst/>
                <a:latin typeface=""/>
                <a:ea typeface="Tahoma" panose="020B0604030504040204" pitchFamily="34" charset="0"/>
                <a:cs typeface="Tahoma" panose="020B0604030504040204" pitchFamily="34" charset="0"/>
              </a:rPr>
              <a:t>Who can we contact?</a:t>
            </a:r>
          </a:p>
          <a:p>
            <a:pPr fontAlgn="base">
              <a:lnSpc>
                <a:spcPct val="90000"/>
              </a:lnSpc>
              <a:spcBef>
                <a:spcPts val="750"/>
              </a:spcBef>
            </a:pPr>
            <a:r>
              <a:rPr lang="en-US" sz="1400" i="0">
                <a:solidFill>
                  <a:srgbClr val="232323"/>
                </a:solidFill>
                <a:effectLst/>
                <a:latin typeface=""/>
                <a:ea typeface="Tahoma" panose="020B0604030504040204" pitchFamily="34" charset="0"/>
                <a:cs typeface="Tahoma" panose="020B0604030504040204" pitchFamily="34" charset="0"/>
              </a:rPr>
              <a:t>Hellios Support: </a:t>
            </a:r>
          </a:p>
          <a:p>
            <a:pPr fontAlgn="base">
              <a:lnSpc>
                <a:spcPct val="90000"/>
              </a:lnSpc>
              <a:spcBef>
                <a:spcPts val="750"/>
              </a:spcBef>
            </a:pPr>
            <a:r>
              <a:rPr lang="en-US" sz="1400">
                <a:solidFill>
                  <a:srgbClr val="232323"/>
                </a:solidFill>
                <a:latin typeface=""/>
                <a:ea typeface="Tahoma" panose="020B0604030504040204" pitchFamily="34" charset="0"/>
                <a:cs typeface="Tahoma" panose="020B0604030504040204" pitchFamily="34" charset="0"/>
              </a:rPr>
              <a:t>E</a:t>
            </a:r>
            <a:r>
              <a:rPr lang="en-US" sz="1400" i="0">
                <a:solidFill>
                  <a:srgbClr val="232323"/>
                </a:solidFill>
                <a:effectLst/>
                <a:latin typeface=""/>
                <a:ea typeface="Tahoma" panose="020B0604030504040204" pitchFamily="34" charset="0"/>
                <a:cs typeface="Tahoma" panose="020B0604030504040204" pitchFamily="34" charset="0"/>
              </a:rPr>
              <a:t>:</a:t>
            </a:r>
            <a:r>
              <a:rPr lang="en-US" sz="1400">
                <a:solidFill>
                  <a:srgbClr val="232323"/>
                </a:solidFill>
                <a:latin typeface=""/>
                <a:ea typeface="Tahoma" panose="020B0604030504040204" pitchFamily="34" charset="0"/>
                <a:cs typeface="Tahoma" panose="020B0604030504040204" pitchFamily="34" charset="0"/>
              </a:rPr>
              <a:t> </a:t>
            </a:r>
            <a:r>
              <a:rPr lang="en-GB" sz="1400">
                <a:hlinkClick r:id="rId2"/>
              </a:rPr>
              <a:t>fsqs@hellios.com</a:t>
            </a:r>
            <a:endParaRPr lang="en-GB" sz="1400"/>
          </a:p>
          <a:p>
            <a:pPr fontAlgn="base">
              <a:lnSpc>
                <a:spcPct val="90000"/>
              </a:lnSpc>
              <a:spcBef>
                <a:spcPts val="750"/>
              </a:spcBef>
            </a:pPr>
            <a:r>
              <a:rPr lang="en-US" sz="1400" i="0">
                <a:solidFill>
                  <a:srgbClr val="232323"/>
                </a:solidFill>
                <a:effectLst/>
                <a:latin typeface=""/>
                <a:ea typeface="Tahoma" panose="020B0604030504040204" pitchFamily="34" charset="0"/>
                <a:cs typeface="Tahoma" panose="020B0604030504040204" pitchFamily="34" charset="0"/>
              </a:rPr>
              <a:t>T: +44 (0)1865 959120 (Mon–Fri, 8:30–17:30)</a:t>
            </a:r>
          </a:p>
        </p:txBody>
      </p:sp>
      <p:sp>
        <p:nvSpPr>
          <p:cNvPr id="15" name="TextBox 14">
            <a:extLst>
              <a:ext uri="{FF2B5EF4-FFF2-40B4-BE49-F238E27FC236}">
                <a16:creationId xmlns:a16="http://schemas.microsoft.com/office/drawing/2014/main" id="{2B9901AF-95ED-E10A-0A0D-51A5F520C1F1}"/>
              </a:ext>
            </a:extLst>
          </p:cNvPr>
          <p:cNvSpPr txBox="1"/>
          <p:nvPr/>
        </p:nvSpPr>
        <p:spPr>
          <a:xfrm>
            <a:off x="355325" y="9101059"/>
            <a:ext cx="81523" cy="215444"/>
          </a:xfrm>
          <a:prstGeom prst="rect">
            <a:avLst/>
          </a:prstGeom>
          <a:noFill/>
        </p:spPr>
        <p:txBody>
          <a:bodyPr wrap="square" rtlCol="0">
            <a:spAutoFit/>
          </a:bodyPr>
          <a:lstStyle/>
          <a:p>
            <a:r>
              <a:rPr lang="en-GB" sz="800"/>
              <a:t>8</a:t>
            </a:r>
          </a:p>
        </p:txBody>
      </p:sp>
      <p:sp>
        <p:nvSpPr>
          <p:cNvPr id="6" name="TextBox 5">
            <a:extLst>
              <a:ext uri="{FF2B5EF4-FFF2-40B4-BE49-F238E27FC236}">
                <a16:creationId xmlns:a16="http://schemas.microsoft.com/office/drawing/2014/main" id="{BC7A209E-00F7-71FF-1346-3F95065A5A28}"/>
              </a:ext>
            </a:extLst>
          </p:cNvPr>
          <p:cNvSpPr txBox="1"/>
          <p:nvPr/>
        </p:nvSpPr>
        <p:spPr>
          <a:xfrm>
            <a:off x="308259" y="9369682"/>
            <a:ext cx="2153449" cy="215444"/>
          </a:xfrm>
          <a:prstGeom prst="rect">
            <a:avLst/>
          </a:prstGeom>
          <a:noFill/>
        </p:spPr>
        <p:txBody>
          <a:bodyPr wrap="square" rtlCol="0">
            <a:spAutoFit/>
          </a:bodyPr>
          <a:lstStyle/>
          <a:p>
            <a:r>
              <a:rPr lang="en-GB" sz="800"/>
              <a:t>Tesco Personal Finance</a:t>
            </a:r>
          </a:p>
        </p:txBody>
      </p:sp>
      <p:sp>
        <p:nvSpPr>
          <p:cNvPr id="2" name="Title 1">
            <a:extLst>
              <a:ext uri="{FF2B5EF4-FFF2-40B4-BE49-F238E27FC236}">
                <a16:creationId xmlns:a16="http://schemas.microsoft.com/office/drawing/2014/main" id="{7F479599-A6B0-8FF5-B53D-053E229EFAD0}"/>
              </a:ext>
            </a:extLst>
          </p:cNvPr>
          <p:cNvSpPr txBox="1">
            <a:spLocks/>
          </p:cNvSpPr>
          <p:nvPr/>
        </p:nvSpPr>
        <p:spPr>
          <a:xfrm>
            <a:off x="436849" y="507453"/>
            <a:ext cx="4883296" cy="512985"/>
          </a:xfrm>
          <a:prstGeom prst="rect">
            <a:avLst/>
          </a:prstGeom>
        </p:spPr>
        <p:txBody>
          <a:bodyPr vert="horz" lIns="91440" tIns="45720" rIns="91440" bIns="45720" rtlCol="0" anchor="t">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GB" sz="2800" b="1">
                <a:solidFill>
                  <a:srgbClr val="00539F"/>
                </a:solidFill>
                <a:latin typeface=""/>
                <a:ea typeface="Tahoma" panose="020B0604030504040204" pitchFamily="34" charset="0"/>
                <a:cs typeface="Tahoma" panose="020B0604030504040204" pitchFamily="34" charset="0"/>
              </a:rPr>
              <a:t>Frequently Asked Questions</a:t>
            </a:r>
          </a:p>
        </p:txBody>
      </p:sp>
      <p:pic>
        <p:nvPicPr>
          <p:cNvPr id="4" name="Picture 3" descr="A red and blue logo&#10;&#10;AI-generated content may be incorrect.">
            <a:extLst>
              <a:ext uri="{FF2B5EF4-FFF2-40B4-BE49-F238E27FC236}">
                <a16:creationId xmlns:a16="http://schemas.microsoft.com/office/drawing/2014/main" id="{6014F188-BB48-3EDA-EBF2-C6B600C39996}"/>
              </a:ext>
            </a:extLst>
          </p:cNvPr>
          <p:cNvPicPr>
            <a:picLocks noChangeAspect="1"/>
          </p:cNvPicPr>
          <p:nvPr/>
        </p:nvPicPr>
        <p:blipFill>
          <a:blip r:embed="rId3"/>
          <a:stretch>
            <a:fillRect/>
          </a:stretch>
        </p:blipFill>
        <p:spPr>
          <a:xfrm>
            <a:off x="4158947" y="9009682"/>
            <a:ext cx="2467806" cy="720000"/>
          </a:xfrm>
          <a:prstGeom prst="rect">
            <a:avLst/>
          </a:prstGeom>
        </p:spPr>
      </p:pic>
    </p:spTree>
    <p:extLst>
      <p:ext uri="{BB962C8B-B14F-4D97-AF65-F5344CB8AC3E}">
        <p14:creationId xmlns:p14="http://schemas.microsoft.com/office/powerpoint/2010/main" val="654620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48b18de1-507c-4b2d-80f5-798ad3726583">
      <Terms xmlns="http://schemas.microsoft.com/office/infopath/2007/PartnerControls"/>
    </lcf76f155ced4ddcb4097134ff3c332f>
    <TaxCatchAll xmlns="d000880d-b226-4452-91c4-7b96d0773b7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9608762CEE8A4D9EA4D8D8A764BDF5" ma:contentTypeVersion="20" ma:contentTypeDescription="Create a new document." ma:contentTypeScope="" ma:versionID="4445a71b04b1fb876ce115a469c5aee5">
  <xsd:schema xmlns:xsd="http://www.w3.org/2001/XMLSchema" xmlns:xs="http://www.w3.org/2001/XMLSchema" xmlns:p="http://schemas.microsoft.com/office/2006/metadata/properties" xmlns:ns1="http://schemas.microsoft.com/sharepoint/v3" xmlns:ns2="11822ece-9674-4a09-bbc8-a0be153d6c5e" xmlns:ns3="d000880d-b226-4452-91c4-7b96d0773b79" xmlns:ns4="48b18de1-507c-4b2d-80f5-798ad3726583" targetNamespace="http://schemas.microsoft.com/office/2006/metadata/properties" ma:root="true" ma:fieldsID="3efb2e1eb38ac8200114ac2e7512ec90" ns1:_="" ns2:_="" ns3:_="" ns4:_="">
    <xsd:import namespace="http://schemas.microsoft.com/sharepoint/v3"/>
    <xsd:import namespace="11822ece-9674-4a09-bbc8-a0be153d6c5e"/>
    <xsd:import namespace="d000880d-b226-4452-91c4-7b96d0773b79"/>
    <xsd:import namespace="48b18de1-507c-4b2d-80f5-798ad3726583"/>
    <xsd:element name="properties">
      <xsd:complexType>
        <xsd:sequence>
          <xsd:element name="documentManagement">
            <xsd:complexType>
              <xsd:all>
                <xsd:element ref="ns2:SharedWithUsers"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lcf76f155ced4ddcb4097134ff3c332f" minOccurs="0"/>
                <xsd:element ref="ns3:TaxCatchAll" minOccurs="0"/>
                <xsd:element ref="ns1:_ip_UnifiedCompliancePolicyProperties" minOccurs="0"/>
                <xsd:element ref="ns1:_ip_UnifiedCompliancePolicyUIAction"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822ece-9674-4a09-bbc8-a0be153d6c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00880d-b226-4452-91c4-7b96d0773b79" elementFormDefault="qualified">
    <xsd:import namespace="http://schemas.microsoft.com/office/2006/documentManagement/types"/>
    <xsd:import namespace="http://schemas.microsoft.com/office/infopath/2007/PartnerControls"/>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0827b62d-520b-412c-915e-6ab91b84cac4}" ma:internalName="TaxCatchAll" ma:showField="CatchAllData" ma:web="d000880d-b226-4452-91c4-7b96d0773b7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8b18de1-507c-4b2d-80f5-798ad37265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4ef32aa-ae0a-44ea-871f-069f999db3d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AE534D-2EF6-4ACD-8202-DFEE2524F94F}">
  <ds:schemaRefs>
    <ds:schemaRef ds:uri="http://purl.org/dc/dcmitype/"/>
    <ds:schemaRef ds:uri="48b18de1-507c-4b2d-80f5-798ad3726583"/>
    <ds:schemaRef ds:uri="http://schemas.openxmlformats.org/package/2006/metadata/core-properties"/>
    <ds:schemaRef ds:uri="http://purl.org/dc/elements/1.1/"/>
    <ds:schemaRef ds:uri="http://schemas.microsoft.com/sharepoint/v3"/>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d000880d-b226-4452-91c4-7b96d0773b79"/>
    <ds:schemaRef ds:uri="11822ece-9674-4a09-bbc8-a0be153d6c5e"/>
    <ds:schemaRef ds:uri="http://purl.org/dc/terms/"/>
  </ds:schemaRefs>
</ds:datastoreItem>
</file>

<file path=customXml/itemProps2.xml><?xml version="1.0" encoding="utf-8"?>
<ds:datastoreItem xmlns:ds="http://schemas.openxmlformats.org/officeDocument/2006/customXml" ds:itemID="{E393D0DC-2784-4E97-BF9F-A1CD055270F3}">
  <ds:schemaRefs>
    <ds:schemaRef ds:uri="11822ece-9674-4a09-bbc8-a0be153d6c5e"/>
    <ds:schemaRef ds:uri="48b18de1-507c-4b2d-80f5-798ad3726583"/>
    <ds:schemaRef ds:uri="d000880d-b226-4452-91c4-7b96d0773b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DE9A00B-2449-4763-89B7-1D42AF5948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1074</Words>
  <Application>Microsoft Office PowerPoint</Application>
  <PresentationFormat>A4 Paper (210x297 mm)</PresentationFormat>
  <Paragraphs>119</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How FSQS Works</vt:lpstr>
      <vt:lpstr>PowerPoint Presentation</vt:lpstr>
      <vt:lpstr>PowerPoint Presentation</vt:lpstr>
      <vt:lpstr>PowerPoint Presentation</vt:lpstr>
      <vt:lpstr>PowerPoint Presentation</vt:lpstr>
    </vt:vector>
  </TitlesOfParts>
  <Company>Hellios Information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Keziah Underhill</dc:creator>
  <cp:lastModifiedBy>Jamie Brew</cp:lastModifiedBy>
  <cp:revision>7</cp:revision>
  <dcterms:created xsi:type="dcterms:W3CDTF">2025-06-27T07:30:02Z</dcterms:created>
  <dcterms:modified xsi:type="dcterms:W3CDTF">2026-07-02T14:27:34Z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0x0101002D9608762CEE8A4D9EA4D8D8A764BDF5</vt:lpwstr>
  </property>
  <property fmtid="{D5CDD505-2E9C-101B-9397-08002B2CF9AE}" pid="3" name="MediaServiceImageTags">
    <vt:lpwstr/>
  </property>
</Properties>
</file>